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Roboto"/>
      <p:regular r:id="rId54"/>
      <p:bold r:id="rId55"/>
      <p:italic r:id="rId56"/>
      <p:boldItalic r:id="rId57"/>
    </p:embeddedFont>
    <p:embeddedFont>
      <p:font typeface="Arial Narrow"/>
      <p:regular r:id="rId58"/>
      <p:bold r:id="rId59"/>
      <p:italic r:id="rId60"/>
      <p:boldItalic r:id="rId61"/>
    </p:embeddedFont>
    <p:embeddedFont>
      <p:font typeface="Fira Sans Extra Condensed Medium"/>
      <p:regular r:id="rId62"/>
      <p:bold r:id="rId63"/>
      <p:italic r:id="rId64"/>
      <p:boldItalic r:id="rId65"/>
    </p:embeddedFont>
    <p:embeddedFont>
      <p:font typeface="Maven Pro"/>
      <p:regular r:id="rId66"/>
      <p:bold r:id="rId67"/>
    </p:embeddedFont>
    <p:embeddedFont>
      <p:font typeface="Noto Sans Symbols"/>
      <p:regular r:id="rId68"/>
      <p:bold r:id="rId69"/>
    </p:embeddedFont>
    <p:embeddedFont>
      <p:font typeface="Fira Sans Extra Condensed"/>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7E72BF-1ACC-4FC6-977F-F9B0A4C5CC79}">
  <a:tblStyle styleId="{0D7E72BF-1ACC-4FC6-977F-F9B0A4C5CC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raSansExtraCondensed-boldItalic.fntdata"/><Relationship Id="rId72" Type="http://schemas.openxmlformats.org/officeDocument/2006/relationships/font" Target="fonts/FiraSansExtraCondense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FiraSansExtraCondensed-bold.fntdata"/><Relationship Id="rId70" Type="http://schemas.openxmlformats.org/officeDocument/2006/relationships/font" Target="fonts/FiraSansExtraCondense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iraSansExtraCondensedMedium-regular.fntdata"/><Relationship Id="rId61" Type="http://schemas.openxmlformats.org/officeDocument/2006/relationships/font" Target="fonts/ArialNarrow-boldItalic.fntdata"/><Relationship Id="rId20" Type="http://schemas.openxmlformats.org/officeDocument/2006/relationships/slide" Target="slides/slide15.xml"/><Relationship Id="rId64" Type="http://schemas.openxmlformats.org/officeDocument/2006/relationships/font" Target="fonts/FiraSansExtraCondensedMedium-italic.fntdata"/><Relationship Id="rId63" Type="http://schemas.openxmlformats.org/officeDocument/2006/relationships/font" Target="fonts/FiraSansExtraCondensedMedium-bold.fntdata"/><Relationship Id="rId22" Type="http://schemas.openxmlformats.org/officeDocument/2006/relationships/slide" Target="slides/slide17.xml"/><Relationship Id="rId66" Type="http://schemas.openxmlformats.org/officeDocument/2006/relationships/font" Target="fonts/MavenPro-regular.fntdata"/><Relationship Id="rId21" Type="http://schemas.openxmlformats.org/officeDocument/2006/relationships/slide" Target="slides/slide16.xml"/><Relationship Id="rId65" Type="http://schemas.openxmlformats.org/officeDocument/2006/relationships/font" Target="fonts/FiraSansExtraCondensedMedium-boldItalic.fntdata"/><Relationship Id="rId24" Type="http://schemas.openxmlformats.org/officeDocument/2006/relationships/slide" Target="slides/slide19.xml"/><Relationship Id="rId68" Type="http://schemas.openxmlformats.org/officeDocument/2006/relationships/font" Target="fonts/NotoSansSymbols-regular.fntdata"/><Relationship Id="rId23" Type="http://schemas.openxmlformats.org/officeDocument/2006/relationships/slide" Target="slides/slide18.xml"/><Relationship Id="rId67" Type="http://schemas.openxmlformats.org/officeDocument/2006/relationships/font" Target="fonts/MavenPro-bold.fntdata"/><Relationship Id="rId60" Type="http://schemas.openxmlformats.org/officeDocument/2006/relationships/font" Target="fonts/ArialNarrow-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otoSansSymbol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ArialNarrow-bold.fntdata"/><Relationship Id="rId14" Type="http://schemas.openxmlformats.org/officeDocument/2006/relationships/slide" Target="slides/slide9.xml"/><Relationship Id="rId58" Type="http://schemas.openxmlformats.org/officeDocument/2006/relationships/font" Target="fonts/ArialNarrow-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ea3a4778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ea3a4778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Handling Missing Values: For missing data, variables with a high missing rate like "End Lat" and "End Lng" are discarded. Missing values in essential features are managed by dropping them outright or replacing them with correlated values or statistical imputations (e.g., using median or mode based on grouping by 'Airport Code' and 'Month').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Outlier Detection and Handling: Outliers, which are data points that deviate significantly from other observations, are identified using the interquartile range (IQR) method. After detection, outliers in numerical columns like 'Distance(mi)' and 'Temperature(F)' are processed to normalize the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Standardization: Numerical data is standardized to have a mean of 0 and a standard deviation of 1, which is crucial for models that depend on the magnitude of variables, such as SVMs and KNN. This standardization applies to variables like 'Accident Duration(min)', 'Distance(mi)', and 'Temperature(F)', among others, to ensure consistency and improve model performance.</a:t>
            </a:r>
            <a:endParaRPr/>
          </a:p>
          <a:p>
            <a:pPr indent="0" lvl="0" marL="0" rtl="0" algn="l">
              <a:spcBef>
                <a:spcPts val="0"/>
              </a:spcBef>
              <a:spcAft>
                <a:spcPts val="0"/>
              </a:spcAft>
              <a:buNone/>
            </a:pPr>
            <a:r>
              <a:t/>
            </a:r>
            <a:endParaRPr/>
          </a:p>
        </p:txBody>
      </p:sp>
      <p:sp>
        <p:nvSpPr>
          <p:cNvPr id="231" name="Google Shape;231;g26ea3a47788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ea3a47788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ea3a47788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Binning: To simplify the complexity, variables like Wind direction and Weather conditions are categorized into broader groups. For example, Weather conditions are divided into categories like sunny, cloudy, rain, etc., and Wind direction is categorized as north, east, south, west, etc.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Time Extraction: Detailed DateTime information is broken down into simpler components like Year, Month, Day, Weekday, and Hour for better usability in models. Additional features such as "Accident Duration" are derived from start and end times, with some less relevant timestamps being excluded from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Label Encoding: This technique is used to transform categorical data into numerical format by assigning a unique integer to each category, making it understandable for machine learning algorithms. It's applied to various categorical variables including 'State', 'Timezone', and 'Weather Condition'.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Frequency Encoding: Categorical variables are encoded by replacing each category with its frequency of occurrence in the dataset. This helps in maintaining the significance of a category based on its prevalence and is applied to variables with a large number of unique values like 'Street' and 'City'.</a:t>
            </a:r>
            <a:endParaRPr/>
          </a:p>
          <a:p>
            <a:pPr indent="0" lvl="0" marL="0" rtl="0" algn="l">
              <a:spcBef>
                <a:spcPts val="0"/>
              </a:spcBef>
              <a:spcAft>
                <a:spcPts val="0"/>
              </a:spcAft>
              <a:buNone/>
            </a:pPr>
            <a:r>
              <a:t/>
            </a:r>
            <a:endParaRPr/>
          </a:p>
        </p:txBody>
      </p:sp>
      <p:sp>
        <p:nvSpPr>
          <p:cNvPr id="240" name="Google Shape;240;g26ea3a47788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ea3a47788_3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6ea3a47788_3_2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6ea3a47788_3_2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6ea3a47788_3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6ea3a47788_3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6ea3a47788_3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ea3a47788_3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ea3a47788_3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6ea3a47788_3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ea3a47788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ea3a47788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26ea3a47788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ea3a47788_3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ea3a47788_3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26ea3a47788_3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ea3a47788_3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ea3a47788_3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26ea3a47788_3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ea3a47788_3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6ea3a47788_3_2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6ea3a47788_3_2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ea3a47788_3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6ea3a47788_3_2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26ea3a47788_3_2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c23f9b881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c23f9b881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can refit our proposal’s introduction here. Maybe just a couple slides of visuals?</a:t>
            </a:r>
            <a:endParaRPr/>
          </a:p>
          <a:p>
            <a:pPr indent="-317500" lvl="0" marL="457200" rtl="0" algn="l">
              <a:spcBef>
                <a:spcPts val="0"/>
              </a:spcBef>
              <a:spcAft>
                <a:spcPts val="0"/>
              </a:spcAft>
              <a:buSzPts val="1400"/>
              <a:buChar char="-"/>
            </a:pPr>
            <a:r>
              <a:rPr lang="en-US"/>
              <a:t>yohan</a:t>
            </a:r>
            <a:endParaRPr/>
          </a:p>
        </p:txBody>
      </p:sp>
      <p:sp>
        <p:nvSpPr>
          <p:cNvPr id="98" name="Google Shape;98;g2cc23f9b881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ea3a47788_3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ea3a47788_3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26ea3a47788_3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ea3a47788_3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6ea3a47788_3_2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26ea3a47788_3_2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ea3a47788_3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ea3a47788_3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26ea3a47788_3_3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ea3a47788_3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ea3a47788_3_3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26ea3a47788_3_3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ea3a47788_3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ea3a47788_3_3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26ea3a47788_3_3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ea3a47788_3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ea3a47788_3_3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26ea3a47788_3_3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6ea3a47788_3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6ea3a47788_3_3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26ea3a47788_3_3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cc66741ff9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cc66741ff9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cc66741ff9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c2035c272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cc2035c272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700">
                <a:highlight>
                  <a:srgbClr val="FFFFFF"/>
                </a:highlight>
                <a:latin typeface="Arial"/>
                <a:ea typeface="Arial"/>
                <a:cs typeface="Arial"/>
                <a:sym typeface="Arial"/>
              </a:rPr>
              <a:t>Ensemble learning synthesizes multiple-base learners through</a:t>
            </a:r>
            <a:endParaRPr sz="7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700">
                <a:highlight>
                  <a:srgbClr val="FFFFFF"/>
                </a:highlight>
                <a:latin typeface="Arial"/>
                <a:ea typeface="Arial"/>
                <a:cs typeface="Arial"/>
                <a:sym typeface="Arial"/>
              </a:rPr>
              <a:t>certain combination strategies to obtain the final result. Ac-</a:t>
            </a:r>
            <a:endParaRPr sz="7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700">
                <a:highlight>
                  <a:srgbClr val="FFFFFF"/>
                </a:highlight>
                <a:latin typeface="Arial"/>
                <a:ea typeface="Arial"/>
                <a:cs typeface="Arial"/>
                <a:sym typeface="Arial"/>
              </a:rPr>
              <a:t>cording to the way of ensemble, ensemble learning can be</a:t>
            </a:r>
            <a:endParaRPr sz="7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700">
                <a:highlight>
                  <a:srgbClr val="FFFFFF"/>
                </a:highlight>
                <a:latin typeface="Arial"/>
                <a:ea typeface="Arial"/>
                <a:cs typeface="Arial"/>
                <a:sym typeface="Arial"/>
              </a:rPr>
              <a:t>divided into parallel integration (Bagging) and serial integra-</a:t>
            </a:r>
            <a:endParaRPr sz="7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700">
                <a:highlight>
                  <a:srgbClr val="FFFFFF"/>
                </a:highlight>
                <a:latin typeface="Arial"/>
                <a:ea typeface="Arial"/>
                <a:cs typeface="Arial"/>
                <a:sym typeface="Arial"/>
              </a:rPr>
              <a:t>tion (Boosting).</a:t>
            </a:r>
            <a:endParaRPr sz="700">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415" name="Google Shape;415;g2cc2035c272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cc23f9b881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cc23f9b881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2cc23f9b881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c66741ff9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c66741ff9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yohan</a:t>
            </a:r>
            <a:endParaRPr/>
          </a:p>
        </p:txBody>
      </p:sp>
      <p:sp>
        <p:nvSpPr>
          <p:cNvPr id="108" name="Google Shape;108;g2cc66741ff9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cc66741ff9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cc66741ff9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2cc66741ff9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c66741ff9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cc66741ff9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2cc66741ff9_1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fca1f7f0ff871b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fca1f7f0ff871b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1fca1f7f0ff871b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cc2035c272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cc2035c272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2cc2035c272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cc2035c272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cc2035c272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2cc2035c272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cc2035c272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cc2035c272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2cc2035c272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cc66741ff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cc66741ff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2cc66741ff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cc66741ff9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cc66741ff9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2cc66741ff9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cc66741ff9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cc66741ff9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2cc66741ff9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c66741ff9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cc66741ff9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2cc66741ff9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c66741ff9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c66741ff9_0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yohan</a:t>
            </a:r>
            <a:endParaRPr/>
          </a:p>
        </p:txBody>
      </p:sp>
      <p:sp>
        <p:nvSpPr>
          <p:cNvPr id="142" name="Google Shape;142;g2cc66741ff9_0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cc66741ff9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cc66741ff9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2cc66741ff9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cc2035c272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cc2035c272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Imbalanced learning techniques are used to address challenges in datasets where some classes are significantly more frequent than others. Here are four common approaches: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Resampling Techniques: These methods adjust the class distribution of a dataset by either oversampling the minority class (increasing its presence) or undersampling the majority class (reducing its presence). The goal is to create a more balanced dataset which can lead to better model performance on minority classes.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Synthetic Data Generation: Techniques like SMOTE (Synthetic Minority Over-sampling Technique) create synthetic examples rather than just replicating existing ones. This helps in adding diversity to the training data, thereby providing the models with a richer, more balanced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Cost-sensitive Learning: This approach modifies learning algorithms to make the cost of misclassifying minority class examples higher than those of the majority class. It adjusts the classification threshold by assigning higher misclassification costs to the minority class.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Ensemble Methods: Techniques such as Balanced Random Forests and EasyEnsemble involve creating multiple models (like decision trees in the case of Random Forests), each trained on a balanced dataset derived from the original, imbalanced dataset. These models are then aggregated to provide a balanced perspective on the data.</a:t>
            </a:r>
            <a:endParaRPr/>
          </a:p>
          <a:p>
            <a:pPr indent="0" lvl="0" marL="0" rtl="0" algn="l">
              <a:spcBef>
                <a:spcPts val="0"/>
              </a:spcBef>
              <a:spcAft>
                <a:spcPts val="0"/>
              </a:spcAft>
              <a:buNone/>
            </a:pPr>
            <a:r>
              <a:t/>
            </a:r>
            <a:endParaRPr/>
          </a:p>
        </p:txBody>
      </p:sp>
      <p:sp>
        <p:nvSpPr>
          <p:cNvPr id="548" name="Google Shape;548;g2cc2035c272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6ea3a47788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6ea3a47788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g26ea3a47788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ea3a4778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6ea3a4778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26ea3a4778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6ea3a47788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6ea3a47788_1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26ea3a47788_1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cc23f9b881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cc23f9b881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2cc23f9b881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fca1f7f0ff871b7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fca1f7f0ff871b7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1fca1f7f0ff871b7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cc23f9b881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cc23f9b881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2cc23f9b881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c23f9b881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c23f9b881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Talk about the challenges of the dataset, then introduce our research topic.</a:t>
            </a:r>
            <a:endParaRPr/>
          </a:p>
          <a:p>
            <a:pPr indent="-317500" lvl="0" marL="457200" rtl="0" algn="l">
              <a:spcBef>
                <a:spcPts val="0"/>
              </a:spcBef>
              <a:spcAft>
                <a:spcPts val="0"/>
              </a:spcAft>
              <a:buSzPts val="1400"/>
              <a:buChar char="-"/>
            </a:pPr>
            <a:r>
              <a:rPr lang="en-US"/>
              <a:t>yohan</a:t>
            </a:r>
            <a:endParaRPr/>
          </a:p>
        </p:txBody>
      </p:sp>
      <p:sp>
        <p:nvSpPr>
          <p:cNvPr id="177" name="Google Shape;177;g2cc23f9b881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c23f9b881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c23f9b881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2cc23f9b881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c66741ff9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c66741ff9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cc66741ff9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c66741ff9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c66741ff9_1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cc66741ff9_1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c66741ff9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c66741ff9_1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2cc66741ff9_1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 Page - PPT Accessibility">
  <p:cSld name="Resource Page - PPT Accessibility">
    <p:bg>
      <p:bgPr>
        <a:solidFill>
          <a:schemeClr val="accent4"/>
        </a:solidFill>
      </p:bgPr>
    </p:bg>
    <p:spTree>
      <p:nvGrpSpPr>
        <p:cNvPr id="15" name="Shape 15"/>
        <p:cNvGrpSpPr/>
        <p:nvPr/>
      </p:nvGrpSpPr>
      <p:grpSpPr>
        <a:xfrm>
          <a:off x="0" y="0"/>
          <a:ext cx="0" cy="0"/>
          <a:chOff x="0" y="0"/>
          <a:chExt cx="0" cy="0"/>
        </a:xfrm>
      </p:grpSpPr>
      <p:sp>
        <p:nvSpPr>
          <p:cNvPr id="16" name="Google Shape;16;p2"/>
          <p:cNvSpPr txBox="1"/>
          <p:nvPr>
            <p:ph idx="1" type="subTitle"/>
          </p:nvPr>
        </p:nvSpPr>
        <p:spPr>
          <a:xfrm>
            <a:off x="2667000" y="1597306"/>
            <a:ext cx="6581494" cy="1661993"/>
          </a:xfrm>
          <a:prstGeom prst="rect">
            <a:avLst/>
          </a:prstGeom>
          <a:noFill/>
          <a:ln>
            <a:noFill/>
          </a:ln>
        </p:spPr>
        <p:txBody>
          <a:bodyPr anchorCtr="0" anchor="t" bIns="0" lIns="0" spcFirstLastPara="1" rIns="0" wrap="square" tIns="0">
            <a:spAutoFit/>
          </a:bodyPr>
          <a:lstStyle>
            <a:lvl1pPr lvl="0" algn="l">
              <a:lnSpc>
                <a:spcPct val="100000"/>
              </a:lnSpc>
              <a:spcBef>
                <a:spcPts val="1000"/>
              </a:spcBef>
              <a:spcAft>
                <a:spcPts val="0"/>
              </a:spcAft>
              <a:buSzPts val="1800"/>
              <a:buNone/>
              <a:defRPr b="0">
                <a:solidFill>
                  <a:schemeClr val="dk1"/>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descr="PPT Accessibility URL" id="17" name="Google Shape;17;p2"/>
          <p:cNvSpPr txBox="1"/>
          <p:nvPr>
            <p:ph idx="2" type="body"/>
          </p:nvPr>
        </p:nvSpPr>
        <p:spPr>
          <a:xfrm>
            <a:off x="2667001" y="3813008"/>
            <a:ext cx="6725194" cy="602238"/>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0"/>
              </a:spcBef>
              <a:spcAft>
                <a:spcPts val="0"/>
              </a:spcAft>
              <a:buClr>
                <a:schemeClr val="dk1"/>
              </a:buClr>
              <a:buSzPts val="1800"/>
              <a:buFont typeface="Arial"/>
              <a:buNone/>
              <a:defRPr b="0" i="0" sz="1800">
                <a:solidFill>
                  <a:schemeClr val="dk1"/>
                </a:solidFill>
                <a:latin typeface="Arial"/>
                <a:ea typeface="Arial"/>
                <a:cs typeface="Arial"/>
                <a:sym typeface="Aria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pic>
        <p:nvPicPr>
          <p:cNvPr descr="Purdue Logo" id="18" name="Google Shape;18;p2"/>
          <p:cNvPicPr preferRelativeResize="0"/>
          <p:nvPr/>
        </p:nvPicPr>
        <p:blipFill rotWithShape="1">
          <a:blip r:embed="rId2">
            <a:alphaModFix/>
          </a:blip>
          <a:srcRect b="0" l="0" r="0" t="0"/>
          <a:stretch/>
        </p:blipFill>
        <p:spPr>
          <a:xfrm>
            <a:off x="1738642" y="5984087"/>
            <a:ext cx="2463665" cy="440990"/>
          </a:xfrm>
          <a:prstGeom prst="rect">
            <a:avLst/>
          </a:prstGeom>
          <a:noFill/>
          <a:ln>
            <a:noFill/>
          </a:ln>
        </p:spPr>
      </p:pic>
      <p:sp>
        <p:nvSpPr>
          <p:cNvPr id="19" name="Google Shape;19;p2"/>
          <p:cNvSpPr txBox="1"/>
          <p:nvPr>
            <p:ph idx="10" type="dt"/>
          </p:nvPr>
        </p:nvSpPr>
        <p:spPr>
          <a:xfrm>
            <a:off x="8926248" y="6220740"/>
            <a:ext cx="1021891"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p:nvPr>
            <p:ph idx="12" type="sldNum"/>
          </p:nvPr>
        </p:nvSpPr>
        <p:spPr>
          <a:xfrm>
            <a:off x="10096500" y="6200875"/>
            <a:ext cx="487680" cy="36576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21" name="Google Shape;21;p2"/>
          <p:cNvCxnSpPr/>
          <p:nvPr/>
        </p:nvCxnSpPr>
        <p:spPr>
          <a:xfrm>
            <a:off x="1281648" y="5789"/>
            <a:ext cx="0" cy="6464461"/>
          </a:xfrm>
          <a:prstGeom prst="straightConnector1">
            <a:avLst/>
          </a:prstGeom>
          <a:noFill/>
          <a:ln cap="flat" cmpd="sng" w="12700">
            <a:solidFill>
              <a:schemeClr val="accent1"/>
            </a:solidFill>
            <a:prstDash val="solid"/>
            <a:round/>
            <a:headEnd len="sm" w="sm" type="none"/>
            <a:tailEnd len="sm" w="sm" type="none"/>
          </a:ln>
        </p:spPr>
      </p:cxnSp>
      <p:cxnSp>
        <p:nvCxnSpPr>
          <p:cNvPr id="22" name="Google Shape;22;p2"/>
          <p:cNvCxnSpPr/>
          <p:nvPr/>
        </p:nvCxnSpPr>
        <p:spPr>
          <a:xfrm>
            <a:off x="8724900" y="5735256"/>
            <a:ext cx="0" cy="1122744"/>
          </a:xfrm>
          <a:prstGeom prst="straightConnector1">
            <a:avLst/>
          </a:prstGeom>
          <a:noFill/>
          <a:ln cap="flat" cmpd="sng" w="12700">
            <a:solidFill>
              <a:schemeClr val="accent1"/>
            </a:solidFill>
            <a:prstDash val="solid"/>
            <a:round/>
            <a:headEnd len="sm" w="sm" type="none"/>
            <a:tailEnd len="sm" w="sm" type="none"/>
          </a:ln>
        </p:spPr>
      </p:cxnSp>
      <p:cxnSp>
        <p:nvCxnSpPr>
          <p:cNvPr id="23" name="Google Shape;23;p2"/>
          <p:cNvCxnSpPr/>
          <p:nvPr/>
        </p:nvCxnSpPr>
        <p:spPr>
          <a:xfrm>
            <a:off x="10880901" y="1597306"/>
            <a:ext cx="0" cy="5260694"/>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4032">
          <p15:clr>
            <a:srgbClr val="FBAE40"/>
          </p15:clr>
        </p15:guide>
        <p15:guide id="4" pos="5496">
          <p15:clr>
            <a:srgbClr val="FBAE40"/>
          </p15:clr>
        </p15:guide>
        <p15:guide id="5" pos="6848">
          <p15:clr>
            <a:srgbClr val="FBAE40"/>
          </p15:clr>
        </p15:guide>
        <p15:guide id="6" orient="horz" pos="4080">
          <p15:clr>
            <a:srgbClr val="FBAE40"/>
          </p15:clr>
        </p15:guide>
        <p15:guide id="7" pos="1312">
          <p15:clr>
            <a:srgbClr val="FBAE40"/>
          </p15:clr>
        </p15:guide>
        <p15:guide id="8" pos="1680">
          <p15:clr>
            <a:srgbClr val="FBAE40"/>
          </p15:clr>
        </p15:guide>
        <p15:guide id="9" pos="6264">
          <p15:clr>
            <a:srgbClr val="FBAE40"/>
          </p15:clr>
        </p15:guide>
        <p15:guide id="10" pos="6360">
          <p15:clr>
            <a:srgbClr val="FBAE40"/>
          </p15:clr>
        </p15:guide>
        <p15:guide id="11" orient="horz" pos="10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4"/>
        </a:solidFill>
      </p:bgPr>
    </p:bg>
    <p:spTree>
      <p:nvGrpSpPr>
        <p:cNvPr id="24" name="Shape 24"/>
        <p:cNvGrpSpPr/>
        <p:nvPr/>
      </p:nvGrpSpPr>
      <p:grpSpPr>
        <a:xfrm>
          <a:off x="0" y="0"/>
          <a:ext cx="0" cy="0"/>
          <a:chOff x="0" y="0"/>
          <a:chExt cx="0" cy="0"/>
        </a:xfrm>
      </p:grpSpPr>
      <p:sp>
        <p:nvSpPr>
          <p:cNvPr id="25" name="Google Shape;25;p3"/>
          <p:cNvSpPr/>
          <p:nvPr/>
        </p:nvSpPr>
        <p:spPr>
          <a:xfrm>
            <a:off x="0" y="0"/>
            <a:ext cx="12192000" cy="68580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 name="Google Shape;26;p3"/>
          <p:cNvSpPr txBox="1"/>
          <p:nvPr>
            <p:ph type="ctrTitle"/>
          </p:nvPr>
        </p:nvSpPr>
        <p:spPr>
          <a:xfrm>
            <a:off x="2647199" y="1501742"/>
            <a:ext cx="6801602" cy="1685077"/>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6000"/>
              <a:buFont typeface="Arial"/>
              <a:buNone/>
              <a:defRPr b="1" i="1" sz="60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
          <p:cNvSpPr txBox="1"/>
          <p:nvPr>
            <p:ph idx="1" type="subTitle"/>
          </p:nvPr>
        </p:nvSpPr>
        <p:spPr>
          <a:xfrm>
            <a:off x="2635590" y="4854402"/>
            <a:ext cx="6801603" cy="336015"/>
          </a:xfrm>
          <a:prstGeom prst="rect">
            <a:avLst/>
          </a:prstGeom>
          <a:noFill/>
          <a:ln>
            <a:noFill/>
          </a:ln>
        </p:spPr>
        <p:txBody>
          <a:bodyPr anchorCtr="0" anchor="t" bIns="0" lIns="0" spcFirstLastPara="1" rIns="0" wrap="square" tIns="0">
            <a:spAutoFit/>
          </a:bodyPr>
          <a:lstStyle>
            <a:lvl1pPr lvl="0" algn="l">
              <a:lnSpc>
                <a:spcPct val="100000"/>
              </a:lnSpc>
              <a:spcBef>
                <a:spcPts val="1000"/>
              </a:spcBef>
              <a:spcAft>
                <a:spcPts val="0"/>
              </a:spcAft>
              <a:buSzPts val="2200"/>
              <a:buNone/>
              <a:defRPr b="1" i="0" sz="2200">
                <a:solidFill>
                  <a:schemeClr val="accent4"/>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28" name="Google Shape;28;p3"/>
          <p:cNvSpPr txBox="1"/>
          <p:nvPr>
            <p:ph idx="10" type="dt"/>
          </p:nvPr>
        </p:nvSpPr>
        <p:spPr>
          <a:xfrm>
            <a:off x="8926248" y="6220740"/>
            <a:ext cx="1021891"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accent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
          <p:cNvSpPr/>
          <p:nvPr>
            <p:ph idx="12" type="sldNum"/>
          </p:nvPr>
        </p:nvSpPr>
        <p:spPr>
          <a:xfrm>
            <a:off x="10096500" y="6200875"/>
            <a:ext cx="487680" cy="36576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30" name="Google Shape;30;p3"/>
          <p:cNvCxnSpPr/>
          <p:nvPr/>
        </p:nvCxnSpPr>
        <p:spPr>
          <a:xfrm>
            <a:off x="1281648" y="5789"/>
            <a:ext cx="0" cy="6464461"/>
          </a:xfrm>
          <a:prstGeom prst="straightConnector1">
            <a:avLst/>
          </a:prstGeom>
          <a:noFill/>
          <a:ln cap="flat" cmpd="sng" w="12700">
            <a:solidFill>
              <a:schemeClr val="accent1"/>
            </a:solidFill>
            <a:prstDash val="solid"/>
            <a:round/>
            <a:headEnd len="sm" w="sm" type="none"/>
            <a:tailEnd len="sm" w="sm" type="none"/>
          </a:ln>
        </p:spPr>
      </p:cxnSp>
      <p:cxnSp>
        <p:nvCxnSpPr>
          <p:cNvPr id="31" name="Google Shape;31;p3"/>
          <p:cNvCxnSpPr/>
          <p:nvPr/>
        </p:nvCxnSpPr>
        <p:spPr>
          <a:xfrm>
            <a:off x="8724900" y="5735256"/>
            <a:ext cx="0" cy="1122744"/>
          </a:xfrm>
          <a:prstGeom prst="straightConnector1">
            <a:avLst/>
          </a:prstGeom>
          <a:noFill/>
          <a:ln cap="flat" cmpd="sng" w="12700">
            <a:solidFill>
              <a:schemeClr val="accent1"/>
            </a:solidFill>
            <a:prstDash val="solid"/>
            <a:round/>
            <a:headEnd len="sm" w="sm" type="none"/>
            <a:tailEnd len="sm" w="sm" type="none"/>
          </a:ln>
        </p:spPr>
      </p:cxnSp>
      <p:cxnSp>
        <p:nvCxnSpPr>
          <p:cNvPr id="32" name="Google Shape;32;p3"/>
          <p:cNvCxnSpPr/>
          <p:nvPr/>
        </p:nvCxnSpPr>
        <p:spPr>
          <a:xfrm>
            <a:off x="10880901" y="1597306"/>
            <a:ext cx="0" cy="5260694"/>
          </a:xfrm>
          <a:prstGeom prst="straightConnector1">
            <a:avLst/>
          </a:prstGeom>
          <a:noFill/>
          <a:ln cap="flat" cmpd="sng" w="12700">
            <a:solidFill>
              <a:schemeClr val="accent1"/>
            </a:solidFill>
            <a:prstDash val="solid"/>
            <a:round/>
            <a:headEnd len="sm" w="sm" type="none"/>
            <a:tailEnd len="sm" w="sm" type="none"/>
          </a:ln>
        </p:spPr>
      </p:cxnSp>
      <p:pic>
        <p:nvPicPr>
          <p:cNvPr id="33" name="Google Shape;33;p3"/>
          <p:cNvPicPr preferRelativeResize="0"/>
          <p:nvPr/>
        </p:nvPicPr>
        <p:blipFill rotWithShape="1">
          <a:blip r:embed="rId2">
            <a:alphaModFix/>
          </a:blip>
          <a:srcRect b="0" l="0" r="0" t="0"/>
          <a:stretch/>
        </p:blipFill>
        <p:spPr>
          <a:xfrm>
            <a:off x="1718391" y="6087508"/>
            <a:ext cx="4318000" cy="4572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p:cSld name="Content Slide - Copy">
    <p:bg>
      <p:bgPr>
        <a:solidFill>
          <a:schemeClr val="accent4"/>
        </a:solidFill>
      </p:bgPr>
    </p:bg>
    <p:spTree>
      <p:nvGrpSpPr>
        <p:cNvPr id="34" name="Shape 34"/>
        <p:cNvGrpSpPr/>
        <p:nvPr/>
      </p:nvGrpSpPr>
      <p:grpSpPr>
        <a:xfrm>
          <a:off x="0" y="0"/>
          <a:ext cx="0" cy="0"/>
          <a:chOff x="0" y="0"/>
          <a:chExt cx="0" cy="0"/>
        </a:xfrm>
      </p:grpSpPr>
      <p:sp>
        <p:nvSpPr>
          <p:cNvPr id="35" name="Google Shape;35;p4"/>
          <p:cNvSpPr/>
          <p:nvPr/>
        </p:nvSpPr>
        <p:spPr>
          <a:xfrm>
            <a:off x="1773864" y="0"/>
            <a:ext cx="9884736" cy="908137"/>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 name="Google Shape;36;p4"/>
          <p:cNvSpPr txBox="1"/>
          <p:nvPr>
            <p:ph type="ctrTitle"/>
          </p:nvPr>
        </p:nvSpPr>
        <p:spPr>
          <a:xfrm>
            <a:off x="2107520" y="437030"/>
            <a:ext cx="7988980" cy="51244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3600"/>
              <a:buFont typeface="Arial"/>
              <a:buNone/>
              <a:defRPr b="1" i="1" sz="3600" cap="none">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
          <p:cNvSpPr txBox="1"/>
          <p:nvPr>
            <p:ph idx="1" type="subTitle"/>
          </p:nvPr>
        </p:nvSpPr>
        <p:spPr>
          <a:xfrm>
            <a:off x="2107518" y="1345167"/>
            <a:ext cx="7988982" cy="341599"/>
          </a:xfrm>
          <a:prstGeom prst="rect">
            <a:avLst/>
          </a:prstGeom>
          <a:noFill/>
          <a:ln>
            <a:noFill/>
          </a:ln>
        </p:spPr>
        <p:txBody>
          <a:bodyPr anchorCtr="0" anchor="t" bIns="0" lIns="0" spcFirstLastPara="1" rIns="0" wrap="square" tIns="0">
            <a:spAutoFit/>
          </a:bodyPr>
          <a:lstStyle>
            <a:lvl1pPr lvl="0" algn="l">
              <a:lnSpc>
                <a:spcPct val="100000"/>
              </a:lnSpc>
              <a:spcBef>
                <a:spcPts val="1000"/>
              </a:spcBef>
              <a:spcAft>
                <a:spcPts val="0"/>
              </a:spcAft>
              <a:buSzPts val="2200"/>
              <a:buNone/>
              <a:defRPr b="1" i="0" sz="2200">
                <a:solidFill>
                  <a:schemeClr val="accent2"/>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38" name="Google Shape;38;p4"/>
          <p:cNvSpPr txBox="1"/>
          <p:nvPr>
            <p:ph idx="2" type="body"/>
          </p:nvPr>
        </p:nvSpPr>
        <p:spPr>
          <a:xfrm>
            <a:off x="2666056" y="1917389"/>
            <a:ext cx="7366000" cy="3411537"/>
          </a:xfrm>
          <a:prstGeom prst="rect">
            <a:avLst/>
          </a:prstGeom>
          <a:noFill/>
          <a:ln>
            <a:noFill/>
          </a:ln>
        </p:spPr>
        <p:txBody>
          <a:bodyPr anchorCtr="0" anchor="t" bIns="0" lIns="0" spcFirstLastPara="1" rIns="0" wrap="square" tIns="0">
            <a:normAutofit/>
          </a:bodyPr>
          <a:lstStyle>
            <a:lvl1pPr indent="-342900" lvl="0" marL="457200" marR="0" algn="l">
              <a:lnSpc>
                <a:spcPct val="100000"/>
              </a:lnSpc>
              <a:spcBef>
                <a:spcPts val="0"/>
              </a:spcBef>
              <a:spcAft>
                <a:spcPts val="0"/>
              </a:spcAft>
              <a:buClr>
                <a:schemeClr val="dk1"/>
              </a:buClr>
              <a:buSzPts val="1800"/>
              <a:buFont typeface="Noto Sans Symbols"/>
              <a:buChar char="▪"/>
              <a:defRPr b="0" i="0" sz="1800">
                <a:solidFill>
                  <a:schemeClr val="dk1"/>
                </a:solidFill>
                <a:latin typeface="Arial"/>
                <a:ea typeface="Arial"/>
                <a:cs typeface="Arial"/>
                <a:sym typeface="Aria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39" name="Google Shape;39;p4"/>
          <p:cNvSpPr txBox="1"/>
          <p:nvPr>
            <p:ph idx="10" type="dt"/>
          </p:nvPr>
        </p:nvSpPr>
        <p:spPr>
          <a:xfrm>
            <a:off x="8926248" y="6220740"/>
            <a:ext cx="1021891"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
          <p:cNvSpPr/>
          <p:nvPr>
            <p:ph idx="12" type="sldNum"/>
          </p:nvPr>
        </p:nvSpPr>
        <p:spPr>
          <a:xfrm>
            <a:off x="10096500" y="6200875"/>
            <a:ext cx="487680" cy="36576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41" name="Google Shape;41;p4"/>
          <p:cNvCxnSpPr/>
          <p:nvPr/>
        </p:nvCxnSpPr>
        <p:spPr>
          <a:xfrm>
            <a:off x="1281648" y="5789"/>
            <a:ext cx="0" cy="6464461"/>
          </a:xfrm>
          <a:prstGeom prst="straightConnector1">
            <a:avLst/>
          </a:prstGeom>
          <a:noFill/>
          <a:ln cap="flat" cmpd="sng" w="12700">
            <a:solidFill>
              <a:schemeClr val="accent1"/>
            </a:solidFill>
            <a:prstDash val="solid"/>
            <a:round/>
            <a:headEnd len="sm" w="sm" type="none"/>
            <a:tailEnd len="sm" w="sm" type="none"/>
          </a:ln>
        </p:spPr>
      </p:cxnSp>
      <p:cxnSp>
        <p:nvCxnSpPr>
          <p:cNvPr id="42" name="Google Shape;42;p4"/>
          <p:cNvCxnSpPr/>
          <p:nvPr/>
        </p:nvCxnSpPr>
        <p:spPr>
          <a:xfrm>
            <a:off x="8724900" y="5735256"/>
            <a:ext cx="0" cy="1122744"/>
          </a:xfrm>
          <a:prstGeom prst="straightConnector1">
            <a:avLst/>
          </a:prstGeom>
          <a:noFill/>
          <a:ln cap="flat" cmpd="sng" w="12700">
            <a:solidFill>
              <a:schemeClr val="accent1"/>
            </a:solidFill>
            <a:prstDash val="solid"/>
            <a:round/>
            <a:headEnd len="sm" w="sm" type="none"/>
            <a:tailEnd len="sm" w="sm" type="none"/>
          </a:ln>
        </p:spPr>
      </p:cxnSp>
      <p:cxnSp>
        <p:nvCxnSpPr>
          <p:cNvPr id="43" name="Google Shape;43;p4"/>
          <p:cNvCxnSpPr/>
          <p:nvPr/>
        </p:nvCxnSpPr>
        <p:spPr>
          <a:xfrm>
            <a:off x="10880901" y="1597306"/>
            <a:ext cx="0" cy="5260694"/>
          </a:xfrm>
          <a:prstGeom prst="straightConnector1">
            <a:avLst/>
          </a:prstGeom>
          <a:noFill/>
          <a:ln cap="flat" cmpd="sng" w="12700">
            <a:solidFill>
              <a:schemeClr val="accent1"/>
            </a:solidFill>
            <a:prstDash val="solid"/>
            <a:round/>
            <a:headEnd len="sm" w="sm" type="none"/>
            <a:tailEnd len="sm" w="sm" type="none"/>
          </a:ln>
        </p:spPr>
      </p:cxnSp>
      <p:pic>
        <p:nvPicPr>
          <p:cNvPr id="44" name="Google Shape;44;p4"/>
          <p:cNvPicPr preferRelativeResize="0"/>
          <p:nvPr/>
        </p:nvPicPr>
        <p:blipFill rotWithShape="1">
          <a:blip r:embed="rId2">
            <a:alphaModFix/>
          </a:blip>
          <a:srcRect b="0" l="0" r="0" t="0"/>
          <a:stretch/>
        </p:blipFill>
        <p:spPr>
          <a:xfrm>
            <a:off x="1778000" y="6109435"/>
            <a:ext cx="4318000" cy="4572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amp; Pic/Chart">
  <p:cSld name="Content Slide - Copy &amp; Pic/Chart">
    <p:bg>
      <p:bgPr>
        <a:solidFill>
          <a:schemeClr val="accent4"/>
        </a:solidFill>
      </p:bgPr>
    </p:bg>
    <p:spTree>
      <p:nvGrpSpPr>
        <p:cNvPr id="45" name="Shape 45"/>
        <p:cNvGrpSpPr/>
        <p:nvPr/>
      </p:nvGrpSpPr>
      <p:grpSpPr>
        <a:xfrm>
          <a:off x="0" y="0"/>
          <a:ext cx="0" cy="0"/>
          <a:chOff x="0" y="0"/>
          <a:chExt cx="0" cy="0"/>
        </a:xfrm>
      </p:grpSpPr>
      <p:sp>
        <p:nvSpPr>
          <p:cNvPr id="46" name="Google Shape;46;p5"/>
          <p:cNvSpPr/>
          <p:nvPr/>
        </p:nvSpPr>
        <p:spPr>
          <a:xfrm>
            <a:off x="1773864" y="0"/>
            <a:ext cx="9884736" cy="908137"/>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 name="Google Shape;47;p5"/>
          <p:cNvSpPr txBox="1"/>
          <p:nvPr>
            <p:ph type="ctrTitle"/>
          </p:nvPr>
        </p:nvSpPr>
        <p:spPr>
          <a:xfrm>
            <a:off x="2107520" y="437030"/>
            <a:ext cx="7988978" cy="51244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3600"/>
              <a:buFont typeface="Arial"/>
              <a:buNone/>
              <a:defRPr b="1" i="1" sz="3600" cap="none">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
          <p:cNvSpPr txBox="1"/>
          <p:nvPr>
            <p:ph idx="1" type="subTitle"/>
          </p:nvPr>
        </p:nvSpPr>
        <p:spPr>
          <a:xfrm>
            <a:off x="2107518" y="1345167"/>
            <a:ext cx="7988980" cy="341599"/>
          </a:xfrm>
          <a:prstGeom prst="rect">
            <a:avLst/>
          </a:prstGeom>
          <a:noFill/>
          <a:ln>
            <a:noFill/>
          </a:ln>
        </p:spPr>
        <p:txBody>
          <a:bodyPr anchorCtr="0" anchor="t" bIns="0" lIns="0" spcFirstLastPara="1" rIns="0" wrap="square" tIns="0">
            <a:spAutoFit/>
          </a:bodyPr>
          <a:lstStyle>
            <a:lvl1pPr lvl="0" algn="l">
              <a:lnSpc>
                <a:spcPct val="100000"/>
              </a:lnSpc>
              <a:spcBef>
                <a:spcPts val="1000"/>
              </a:spcBef>
              <a:spcAft>
                <a:spcPts val="0"/>
              </a:spcAft>
              <a:buSzPts val="2200"/>
              <a:buNone/>
              <a:defRPr b="1" i="0" sz="2200">
                <a:solidFill>
                  <a:schemeClr val="accent2"/>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49" name="Google Shape;49;p5"/>
          <p:cNvSpPr txBox="1"/>
          <p:nvPr>
            <p:ph idx="2" type="body"/>
          </p:nvPr>
        </p:nvSpPr>
        <p:spPr>
          <a:xfrm>
            <a:off x="2665914" y="1917389"/>
            <a:ext cx="4081046" cy="3411537"/>
          </a:xfrm>
          <a:prstGeom prst="rect">
            <a:avLst/>
          </a:prstGeom>
          <a:noFill/>
          <a:ln>
            <a:noFill/>
          </a:ln>
        </p:spPr>
        <p:txBody>
          <a:bodyPr anchorCtr="0" anchor="t" bIns="0" lIns="0" spcFirstLastPara="1" rIns="0" wrap="square" tIns="0">
            <a:normAutofit/>
          </a:bodyPr>
          <a:lstStyle>
            <a:lvl1pPr indent="-342900" lvl="0" marL="457200" marR="0" algn="l">
              <a:lnSpc>
                <a:spcPct val="100000"/>
              </a:lnSpc>
              <a:spcBef>
                <a:spcPts val="0"/>
              </a:spcBef>
              <a:spcAft>
                <a:spcPts val="0"/>
              </a:spcAft>
              <a:buClr>
                <a:schemeClr val="dk1"/>
              </a:buClr>
              <a:buSzPts val="1800"/>
              <a:buFont typeface="Noto Sans Symbols"/>
              <a:buChar char="▪"/>
              <a:defRPr b="0" i="0" sz="1800">
                <a:solidFill>
                  <a:schemeClr val="dk1"/>
                </a:solidFill>
                <a:latin typeface="Arial"/>
                <a:ea typeface="Arial"/>
                <a:cs typeface="Arial"/>
                <a:sym typeface="Aria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cxnSp>
        <p:nvCxnSpPr>
          <p:cNvPr id="50" name="Google Shape;50;p5"/>
          <p:cNvCxnSpPr/>
          <p:nvPr/>
        </p:nvCxnSpPr>
        <p:spPr>
          <a:xfrm>
            <a:off x="10880901" y="1597306"/>
            <a:ext cx="0" cy="5260694"/>
          </a:xfrm>
          <a:prstGeom prst="straightConnector1">
            <a:avLst/>
          </a:prstGeom>
          <a:noFill/>
          <a:ln cap="flat" cmpd="sng" w="12700">
            <a:solidFill>
              <a:schemeClr val="accent1"/>
            </a:solidFill>
            <a:prstDash val="solid"/>
            <a:round/>
            <a:headEnd len="sm" w="sm" type="none"/>
            <a:tailEnd len="sm" w="sm" type="none"/>
          </a:ln>
        </p:spPr>
      </p:cxnSp>
      <p:sp>
        <p:nvSpPr>
          <p:cNvPr descr="Picture or Chart" id="51" name="Google Shape;51;p5"/>
          <p:cNvSpPr txBox="1"/>
          <p:nvPr>
            <p:ph idx="3" type="body"/>
          </p:nvPr>
        </p:nvSpPr>
        <p:spPr>
          <a:xfrm>
            <a:off x="7093131" y="1920876"/>
            <a:ext cx="4561597" cy="2982913"/>
          </a:xfrm>
          <a:prstGeom prst="rect">
            <a:avLst/>
          </a:prstGeom>
          <a:solidFill>
            <a:schemeClr val="accent4"/>
          </a:solidFill>
          <a:ln>
            <a:noFill/>
          </a:ln>
        </p:spPr>
        <p:txBody>
          <a:bodyPr anchorCtr="0" anchor="ctr" bIns="0" lIns="0" spcFirstLastPara="1" rIns="0" wrap="square" tIns="0">
            <a:normAutofit/>
          </a:bodyPr>
          <a:lstStyle>
            <a:lvl1pPr indent="-342900" lvl="0" marL="457200" algn="ctr">
              <a:lnSpc>
                <a:spcPct val="100000"/>
              </a:lnSpc>
              <a:spcBef>
                <a:spcPts val="1000"/>
              </a:spcBef>
              <a:spcAft>
                <a:spcPts val="0"/>
              </a:spcAft>
              <a:buSzPts val="1800"/>
              <a:buChar char="•"/>
              <a:defRPr b="0" i="0">
                <a:solidFill>
                  <a:schemeClr val="dk1"/>
                </a:solidFill>
                <a:latin typeface="Arial"/>
                <a:ea typeface="Arial"/>
                <a:cs typeface="Arial"/>
                <a:sym typeface="Aria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228600" lvl="3" marL="1828800" algn="ctr">
              <a:lnSpc>
                <a:spcPct val="100000"/>
              </a:lnSpc>
              <a:spcBef>
                <a:spcPts val="1000"/>
              </a:spcBef>
              <a:spcAft>
                <a:spcPts val="0"/>
              </a:spcAft>
              <a:buSzPts val="1600"/>
              <a:buNone/>
              <a:defRPr>
                <a:solidFill>
                  <a:schemeClr val="dk1"/>
                </a:solidFill>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2" name="Google Shape;52;p5"/>
          <p:cNvSpPr txBox="1"/>
          <p:nvPr>
            <p:ph idx="10" type="dt"/>
          </p:nvPr>
        </p:nvSpPr>
        <p:spPr>
          <a:xfrm>
            <a:off x="8926248" y="6220740"/>
            <a:ext cx="1021891"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
          <p:cNvSpPr/>
          <p:nvPr>
            <p:ph idx="12" type="sldNum"/>
          </p:nvPr>
        </p:nvSpPr>
        <p:spPr>
          <a:xfrm>
            <a:off x="10096500" y="6200875"/>
            <a:ext cx="487680" cy="36576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54" name="Google Shape;54;p5"/>
          <p:cNvCxnSpPr/>
          <p:nvPr/>
        </p:nvCxnSpPr>
        <p:spPr>
          <a:xfrm>
            <a:off x="1281648" y="5789"/>
            <a:ext cx="0" cy="6464461"/>
          </a:xfrm>
          <a:prstGeom prst="straightConnector1">
            <a:avLst/>
          </a:prstGeom>
          <a:noFill/>
          <a:ln cap="flat" cmpd="sng" w="12700">
            <a:solidFill>
              <a:schemeClr val="accent1"/>
            </a:solidFill>
            <a:prstDash val="solid"/>
            <a:round/>
            <a:headEnd len="sm" w="sm" type="none"/>
            <a:tailEnd len="sm" w="sm" type="none"/>
          </a:ln>
        </p:spPr>
      </p:cxnSp>
      <p:cxnSp>
        <p:nvCxnSpPr>
          <p:cNvPr id="55" name="Google Shape;55;p5"/>
          <p:cNvCxnSpPr/>
          <p:nvPr/>
        </p:nvCxnSpPr>
        <p:spPr>
          <a:xfrm>
            <a:off x="8724900" y="5735256"/>
            <a:ext cx="0" cy="1122744"/>
          </a:xfrm>
          <a:prstGeom prst="straightConnector1">
            <a:avLst/>
          </a:prstGeom>
          <a:noFill/>
          <a:ln cap="flat" cmpd="sng" w="12700">
            <a:solidFill>
              <a:schemeClr val="accent1"/>
            </a:solidFill>
            <a:prstDash val="solid"/>
            <a:round/>
            <a:headEnd len="sm" w="sm" type="none"/>
            <a:tailEnd len="sm" w="sm" type="none"/>
          </a:ln>
        </p:spPr>
      </p:cxnSp>
      <p:pic>
        <p:nvPicPr>
          <p:cNvPr id="56" name="Google Shape;56;p5"/>
          <p:cNvPicPr preferRelativeResize="0"/>
          <p:nvPr/>
        </p:nvPicPr>
        <p:blipFill rotWithShape="1">
          <a:blip r:embed="rId2">
            <a:alphaModFix/>
          </a:blip>
          <a:srcRect b="0" l="0" r="0" t="0"/>
          <a:stretch/>
        </p:blipFill>
        <p:spPr>
          <a:xfrm>
            <a:off x="1778000" y="6109435"/>
            <a:ext cx="4318000" cy="4572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Picture">
  <p:cSld name="Content Slide - Picture">
    <p:bg>
      <p:bgPr>
        <a:solidFill>
          <a:schemeClr val="accent4"/>
        </a:solidFill>
      </p:bgPr>
    </p:bg>
    <p:spTree>
      <p:nvGrpSpPr>
        <p:cNvPr id="57" name="Shape 57"/>
        <p:cNvGrpSpPr/>
        <p:nvPr/>
      </p:nvGrpSpPr>
      <p:grpSpPr>
        <a:xfrm>
          <a:off x="0" y="0"/>
          <a:ext cx="0" cy="0"/>
          <a:chOff x="0" y="0"/>
          <a:chExt cx="0" cy="0"/>
        </a:xfrm>
      </p:grpSpPr>
      <p:sp>
        <p:nvSpPr>
          <p:cNvPr descr="Picture Description" id="58" name="Google Shape;58;p6"/>
          <p:cNvSpPr/>
          <p:nvPr>
            <p:ph idx="2" type="pic"/>
          </p:nvPr>
        </p:nvSpPr>
        <p:spPr>
          <a:xfrm>
            <a:off x="0" y="0"/>
            <a:ext cx="12192000" cy="6858000"/>
          </a:xfrm>
          <a:prstGeom prst="rect">
            <a:avLst/>
          </a:prstGeom>
          <a:noFill/>
          <a:ln>
            <a:noFill/>
          </a:ln>
        </p:spPr>
      </p:sp>
      <p:sp>
        <p:nvSpPr>
          <p:cNvPr id="59" name="Google Shape;59;p6"/>
          <p:cNvSpPr txBox="1"/>
          <p:nvPr>
            <p:ph idx="1" type="subTitle"/>
          </p:nvPr>
        </p:nvSpPr>
        <p:spPr>
          <a:xfrm>
            <a:off x="7301170" y="219206"/>
            <a:ext cx="3574087" cy="1107996"/>
          </a:xfrm>
          <a:prstGeom prst="rect">
            <a:avLst/>
          </a:prstGeom>
          <a:noFill/>
          <a:ln>
            <a:noFill/>
          </a:ln>
        </p:spPr>
        <p:txBody>
          <a:bodyPr anchorCtr="0" anchor="t" bIns="0" lIns="0" spcFirstLastPara="1" rIns="0" wrap="square" tIns="0">
            <a:spAutoFit/>
          </a:bodyPr>
          <a:lstStyle>
            <a:lvl1pPr lvl="0" algn="l">
              <a:lnSpc>
                <a:spcPct val="100000"/>
              </a:lnSpc>
              <a:spcBef>
                <a:spcPts val="1000"/>
              </a:spcBef>
              <a:spcAft>
                <a:spcPts val="0"/>
              </a:spcAft>
              <a:buSzPts val="1800"/>
              <a:buNone/>
              <a:defRPr b="1" i="0" sz="1800">
                <a:solidFill>
                  <a:schemeClr val="dk1"/>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60" name="Google Shape;60;p6"/>
          <p:cNvSpPr txBox="1"/>
          <p:nvPr>
            <p:ph idx="10" type="dt"/>
          </p:nvPr>
        </p:nvSpPr>
        <p:spPr>
          <a:xfrm>
            <a:off x="8926248" y="6220740"/>
            <a:ext cx="1021891"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
          <p:cNvSpPr/>
          <p:nvPr>
            <p:ph idx="12" type="sldNum"/>
          </p:nvPr>
        </p:nvSpPr>
        <p:spPr>
          <a:xfrm>
            <a:off x="10096500" y="6200875"/>
            <a:ext cx="487680" cy="36576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62" name="Google Shape;62;p6"/>
          <p:cNvCxnSpPr/>
          <p:nvPr/>
        </p:nvCxnSpPr>
        <p:spPr>
          <a:xfrm>
            <a:off x="1281648" y="5789"/>
            <a:ext cx="0" cy="6464461"/>
          </a:xfrm>
          <a:prstGeom prst="straightConnector1">
            <a:avLst/>
          </a:prstGeom>
          <a:noFill/>
          <a:ln cap="flat" cmpd="sng" w="12700">
            <a:solidFill>
              <a:schemeClr val="accent1"/>
            </a:solidFill>
            <a:prstDash val="solid"/>
            <a:round/>
            <a:headEnd len="sm" w="sm" type="none"/>
            <a:tailEnd len="sm" w="sm" type="none"/>
          </a:ln>
        </p:spPr>
      </p:cxnSp>
      <p:cxnSp>
        <p:nvCxnSpPr>
          <p:cNvPr id="63" name="Google Shape;63;p6"/>
          <p:cNvCxnSpPr/>
          <p:nvPr/>
        </p:nvCxnSpPr>
        <p:spPr>
          <a:xfrm>
            <a:off x="8724900" y="5735256"/>
            <a:ext cx="0" cy="1122744"/>
          </a:xfrm>
          <a:prstGeom prst="straightConnector1">
            <a:avLst/>
          </a:prstGeom>
          <a:noFill/>
          <a:ln cap="flat" cmpd="sng" w="12700">
            <a:solidFill>
              <a:schemeClr val="accent1"/>
            </a:solidFill>
            <a:prstDash val="solid"/>
            <a:round/>
            <a:headEnd len="sm" w="sm" type="none"/>
            <a:tailEnd len="sm" w="sm" type="none"/>
          </a:ln>
        </p:spPr>
      </p:cxnSp>
      <p:cxnSp>
        <p:nvCxnSpPr>
          <p:cNvPr id="64" name="Google Shape;64;p6"/>
          <p:cNvCxnSpPr/>
          <p:nvPr/>
        </p:nvCxnSpPr>
        <p:spPr>
          <a:xfrm>
            <a:off x="10880901" y="1597306"/>
            <a:ext cx="0" cy="5260694"/>
          </a:xfrm>
          <a:prstGeom prst="straightConnector1">
            <a:avLst/>
          </a:prstGeom>
          <a:noFill/>
          <a:ln cap="flat" cmpd="sng" w="12700">
            <a:solidFill>
              <a:schemeClr val="accent1"/>
            </a:solidFill>
            <a:prstDash val="solid"/>
            <a:round/>
            <a:headEnd len="sm" w="sm" type="none"/>
            <a:tailEnd len="sm" w="sm" type="none"/>
          </a:ln>
        </p:spPr>
      </p:cxnSp>
      <p:pic>
        <p:nvPicPr>
          <p:cNvPr id="65" name="Google Shape;65;p6"/>
          <p:cNvPicPr preferRelativeResize="0"/>
          <p:nvPr/>
        </p:nvPicPr>
        <p:blipFill rotWithShape="1">
          <a:blip r:embed="rId2">
            <a:alphaModFix/>
          </a:blip>
          <a:srcRect b="0" l="0" r="0" t="0"/>
          <a:stretch/>
        </p:blipFill>
        <p:spPr>
          <a:xfrm>
            <a:off x="1778000" y="6109435"/>
            <a:ext cx="4318000" cy="4572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Fact/Highlight">
  <p:cSld name="Content Slide - Fact/Highlight">
    <p:bg>
      <p:bgPr>
        <a:solidFill>
          <a:schemeClr val="accent4"/>
        </a:solidFill>
      </p:bgPr>
    </p:bg>
    <p:spTree>
      <p:nvGrpSpPr>
        <p:cNvPr id="66" name="Shape 66"/>
        <p:cNvGrpSpPr/>
        <p:nvPr/>
      </p:nvGrpSpPr>
      <p:grpSpPr>
        <a:xfrm>
          <a:off x="0" y="0"/>
          <a:ext cx="0" cy="0"/>
          <a:chOff x="0" y="0"/>
          <a:chExt cx="0" cy="0"/>
        </a:xfrm>
      </p:grpSpPr>
      <p:sp>
        <p:nvSpPr>
          <p:cNvPr id="67" name="Google Shape;67;p7"/>
          <p:cNvSpPr/>
          <p:nvPr/>
        </p:nvSpPr>
        <p:spPr>
          <a:xfrm>
            <a:off x="1" y="0"/>
            <a:ext cx="12191999" cy="68522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 name="Google Shape;68;p7"/>
          <p:cNvSpPr txBox="1"/>
          <p:nvPr>
            <p:ph type="ctrTitle"/>
          </p:nvPr>
        </p:nvSpPr>
        <p:spPr>
          <a:xfrm>
            <a:off x="2893545" y="1479629"/>
            <a:ext cx="6419331" cy="1210973"/>
          </a:xfrm>
          <a:prstGeom prst="rect">
            <a:avLst/>
          </a:prstGeom>
          <a:noFill/>
          <a:ln>
            <a:noFill/>
          </a:ln>
        </p:spPr>
        <p:txBody>
          <a:bodyPr anchorCtr="0" anchor="t" bIns="0" lIns="0" spcFirstLastPara="1" rIns="0" wrap="square" tIns="0">
            <a:spAutoFit/>
          </a:bodyPr>
          <a:lstStyle>
            <a:lvl1pPr lvl="0" algn="ctr">
              <a:lnSpc>
                <a:spcPct val="90000"/>
              </a:lnSpc>
              <a:spcBef>
                <a:spcPts val="0"/>
              </a:spcBef>
              <a:spcAft>
                <a:spcPts val="0"/>
              </a:spcAft>
              <a:buClr>
                <a:schemeClr val="accent2"/>
              </a:buClr>
              <a:buSzPts val="8600"/>
              <a:buFont typeface="Arial"/>
              <a:buNone/>
              <a:defRPr b="1" i="0" sz="8600" cap="none">
                <a:solidFill>
                  <a:schemeClr val="accen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
          <p:cNvSpPr/>
          <p:nvPr/>
        </p:nvSpPr>
        <p:spPr>
          <a:xfrm>
            <a:off x="2648277" y="2744421"/>
            <a:ext cx="6905456" cy="44099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 name="Google Shape;70;p7"/>
          <p:cNvSpPr txBox="1"/>
          <p:nvPr>
            <p:ph idx="1" type="subTitle"/>
          </p:nvPr>
        </p:nvSpPr>
        <p:spPr>
          <a:xfrm>
            <a:off x="2648276" y="2706475"/>
            <a:ext cx="6895463" cy="553998"/>
          </a:xfrm>
          <a:prstGeom prst="rect">
            <a:avLst/>
          </a:prstGeom>
          <a:noFill/>
          <a:ln>
            <a:noFill/>
          </a:ln>
        </p:spPr>
        <p:txBody>
          <a:bodyPr anchorCtr="0" anchor="t" bIns="0" lIns="0" spcFirstLastPara="1" rIns="0" wrap="square" tIns="0">
            <a:spAutoFit/>
          </a:bodyPr>
          <a:lstStyle>
            <a:lvl1pPr lvl="0" algn="ctr">
              <a:lnSpc>
                <a:spcPct val="100000"/>
              </a:lnSpc>
              <a:spcBef>
                <a:spcPts val="1000"/>
              </a:spcBef>
              <a:spcAft>
                <a:spcPts val="0"/>
              </a:spcAft>
              <a:buSzPts val="3600"/>
              <a:buNone/>
              <a:defRPr b="1" i="0" sz="3600">
                <a:solidFill>
                  <a:schemeClr val="accent4"/>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71" name="Google Shape;71;p7"/>
          <p:cNvSpPr txBox="1"/>
          <p:nvPr>
            <p:ph idx="2" type="body"/>
          </p:nvPr>
        </p:nvSpPr>
        <p:spPr>
          <a:xfrm>
            <a:off x="2875268" y="3540352"/>
            <a:ext cx="6678467" cy="1122744"/>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2400"/>
              <a:buFont typeface="Arial"/>
              <a:buNone/>
              <a:defRPr b="0" i="0" sz="2400">
                <a:solidFill>
                  <a:schemeClr val="dk1"/>
                </a:solidFill>
                <a:latin typeface="Arial"/>
                <a:ea typeface="Arial"/>
                <a:cs typeface="Arial"/>
                <a:sym typeface="Aria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2" name="Google Shape;72;p7"/>
          <p:cNvSpPr txBox="1"/>
          <p:nvPr>
            <p:ph idx="10" type="dt"/>
          </p:nvPr>
        </p:nvSpPr>
        <p:spPr>
          <a:xfrm>
            <a:off x="8926248" y="6220740"/>
            <a:ext cx="1021891"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7"/>
          <p:cNvSpPr/>
          <p:nvPr>
            <p:ph idx="12" type="sldNum"/>
          </p:nvPr>
        </p:nvSpPr>
        <p:spPr>
          <a:xfrm>
            <a:off x="10096500" y="6200875"/>
            <a:ext cx="487680" cy="36576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74" name="Google Shape;74;p7"/>
          <p:cNvCxnSpPr/>
          <p:nvPr/>
        </p:nvCxnSpPr>
        <p:spPr>
          <a:xfrm>
            <a:off x="1281648" y="5789"/>
            <a:ext cx="0" cy="6464461"/>
          </a:xfrm>
          <a:prstGeom prst="straightConnector1">
            <a:avLst/>
          </a:prstGeom>
          <a:noFill/>
          <a:ln cap="flat" cmpd="sng" w="12700">
            <a:solidFill>
              <a:schemeClr val="accent1"/>
            </a:solidFill>
            <a:prstDash val="solid"/>
            <a:round/>
            <a:headEnd len="sm" w="sm" type="none"/>
            <a:tailEnd len="sm" w="sm" type="none"/>
          </a:ln>
        </p:spPr>
      </p:cxnSp>
      <p:cxnSp>
        <p:nvCxnSpPr>
          <p:cNvPr id="75" name="Google Shape;75;p7"/>
          <p:cNvCxnSpPr/>
          <p:nvPr/>
        </p:nvCxnSpPr>
        <p:spPr>
          <a:xfrm>
            <a:off x="8724900" y="5735256"/>
            <a:ext cx="0" cy="1122744"/>
          </a:xfrm>
          <a:prstGeom prst="straightConnector1">
            <a:avLst/>
          </a:prstGeom>
          <a:noFill/>
          <a:ln cap="flat" cmpd="sng" w="12700">
            <a:solidFill>
              <a:schemeClr val="accent1"/>
            </a:solidFill>
            <a:prstDash val="solid"/>
            <a:round/>
            <a:headEnd len="sm" w="sm" type="none"/>
            <a:tailEnd len="sm" w="sm" type="none"/>
          </a:ln>
        </p:spPr>
      </p:cxnSp>
      <p:cxnSp>
        <p:nvCxnSpPr>
          <p:cNvPr id="76" name="Google Shape;76;p7"/>
          <p:cNvCxnSpPr/>
          <p:nvPr/>
        </p:nvCxnSpPr>
        <p:spPr>
          <a:xfrm>
            <a:off x="10880901" y="1597306"/>
            <a:ext cx="0" cy="5260694"/>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bg>
      <p:bgPr>
        <a:solidFill>
          <a:schemeClr val="accent4"/>
        </a:solidFill>
      </p:bgPr>
    </p:bg>
    <p:spTree>
      <p:nvGrpSpPr>
        <p:cNvPr id="77" name="Shape 77"/>
        <p:cNvGrpSpPr/>
        <p:nvPr/>
      </p:nvGrpSpPr>
      <p:grpSpPr>
        <a:xfrm>
          <a:off x="0" y="0"/>
          <a:ext cx="0" cy="0"/>
          <a:chOff x="0" y="0"/>
          <a:chExt cx="0" cy="0"/>
        </a:xfrm>
      </p:grpSpPr>
      <p:sp>
        <p:nvSpPr>
          <p:cNvPr id="78" name="Google Shape;78;p8"/>
          <p:cNvSpPr/>
          <p:nvPr/>
        </p:nvSpPr>
        <p:spPr>
          <a:xfrm>
            <a:off x="0" y="0"/>
            <a:ext cx="12192000" cy="68580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 name="Google Shape;79;p8"/>
          <p:cNvSpPr txBox="1"/>
          <p:nvPr>
            <p:ph type="ctrTitle"/>
          </p:nvPr>
        </p:nvSpPr>
        <p:spPr>
          <a:xfrm>
            <a:off x="2628902" y="1521334"/>
            <a:ext cx="6347458" cy="85408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6000"/>
              <a:buFont typeface="Arial"/>
              <a:buNone/>
              <a:defRPr b="1" i="1" sz="60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8"/>
          <p:cNvSpPr txBox="1"/>
          <p:nvPr>
            <p:ph idx="1" type="body"/>
          </p:nvPr>
        </p:nvSpPr>
        <p:spPr>
          <a:xfrm>
            <a:off x="2628900" y="2548210"/>
            <a:ext cx="6347460" cy="88079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accent4"/>
              </a:buClr>
              <a:buSzPts val="1800"/>
              <a:buFont typeface="Arial"/>
              <a:buNone/>
              <a:defRPr b="0" i="0" sz="1800">
                <a:solidFill>
                  <a:schemeClr val="accent4"/>
                </a:solidFill>
                <a:latin typeface="Arial"/>
                <a:ea typeface="Arial"/>
                <a:cs typeface="Arial"/>
                <a:sym typeface="Aria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1" name="Google Shape;81;p8"/>
          <p:cNvSpPr txBox="1"/>
          <p:nvPr>
            <p:ph idx="10" type="dt"/>
          </p:nvPr>
        </p:nvSpPr>
        <p:spPr>
          <a:xfrm>
            <a:off x="8926248" y="6220740"/>
            <a:ext cx="1021891"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accent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
          <p:cNvSpPr/>
          <p:nvPr>
            <p:ph idx="12" type="sldNum"/>
          </p:nvPr>
        </p:nvSpPr>
        <p:spPr>
          <a:xfrm>
            <a:off x="10096500" y="6200875"/>
            <a:ext cx="487680" cy="36576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83" name="Google Shape;83;p8"/>
          <p:cNvCxnSpPr/>
          <p:nvPr/>
        </p:nvCxnSpPr>
        <p:spPr>
          <a:xfrm>
            <a:off x="1281648" y="5789"/>
            <a:ext cx="0" cy="6464461"/>
          </a:xfrm>
          <a:prstGeom prst="straightConnector1">
            <a:avLst/>
          </a:prstGeom>
          <a:noFill/>
          <a:ln cap="flat" cmpd="sng" w="12700">
            <a:solidFill>
              <a:schemeClr val="accent1"/>
            </a:solidFill>
            <a:prstDash val="solid"/>
            <a:round/>
            <a:headEnd len="sm" w="sm" type="none"/>
            <a:tailEnd len="sm" w="sm" type="none"/>
          </a:ln>
        </p:spPr>
      </p:cxnSp>
      <p:cxnSp>
        <p:nvCxnSpPr>
          <p:cNvPr id="84" name="Google Shape;84;p8"/>
          <p:cNvCxnSpPr/>
          <p:nvPr/>
        </p:nvCxnSpPr>
        <p:spPr>
          <a:xfrm>
            <a:off x="8724900" y="5735256"/>
            <a:ext cx="0" cy="1122744"/>
          </a:xfrm>
          <a:prstGeom prst="straightConnector1">
            <a:avLst/>
          </a:prstGeom>
          <a:noFill/>
          <a:ln cap="flat" cmpd="sng" w="12700">
            <a:solidFill>
              <a:schemeClr val="accent1"/>
            </a:solidFill>
            <a:prstDash val="solid"/>
            <a:round/>
            <a:headEnd len="sm" w="sm" type="none"/>
            <a:tailEnd len="sm" w="sm" type="none"/>
          </a:ln>
        </p:spPr>
      </p:cxnSp>
      <p:cxnSp>
        <p:nvCxnSpPr>
          <p:cNvPr id="85" name="Google Shape;85;p8"/>
          <p:cNvCxnSpPr/>
          <p:nvPr/>
        </p:nvCxnSpPr>
        <p:spPr>
          <a:xfrm>
            <a:off x="10880901" y="1597306"/>
            <a:ext cx="0" cy="5260694"/>
          </a:xfrm>
          <a:prstGeom prst="straightConnector1">
            <a:avLst/>
          </a:prstGeom>
          <a:noFill/>
          <a:ln cap="flat" cmpd="sng" w="12700">
            <a:solidFill>
              <a:schemeClr val="accent1"/>
            </a:solidFill>
            <a:prstDash val="solid"/>
            <a:round/>
            <a:headEnd len="sm" w="sm" type="none"/>
            <a:tailEnd len="sm" w="sm" type="none"/>
          </a:ln>
        </p:spPr>
      </p:cxnSp>
      <p:pic>
        <p:nvPicPr>
          <p:cNvPr id="86" name="Google Shape;86;p8"/>
          <p:cNvPicPr preferRelativeResize="0"/>
          <p:nvPr/>
        </p:nvPicPr>
        <p:blipFill rotWithShape="1">
          <a:blip r:embed="rId2">
            <a:alphaModFix/>
          </a:blip>
          <a:srcRect b="0" l="0" r="0" t="0"/>
          <a:stretch/>
        </p:blipFill>
        <p:spPr>
          <a:xfrm>
            <a:off x="1718391" y="6087508"/>
            <a:ext cx="4318000" cy="4572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2141394" y="964692"/>
            <a:ext cx="7917007"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600"/>
              <a:buFont typeface="Arial"/>
              <a:buNone/>
              <a:defRPr b="0" i="0" sz="2600" u="none" cap="none" strike="noStrike">
                <a:solidFill>
                  <a:srgbClr val="26262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141394" y="2638046"/>
            <a:ext cx="7917007"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Arial"/>
                <a:ea typeface="Arial"/>
                <a:cs typeface="Arial"/>
                <a:sym typeface="Arial"/>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Arial"/>
                <a:ea typeface="Arial"/>
                <a:cs typeface="Arial"/>
                <a:sym typeface="Arial"/>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Arial"/>
                <a:ea typeface="Arial"/>
                <a:cs typeface="Arial"/>
                <a:sym typeface="Arial"/>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Arial"/>
                <a:ea typeface="Arial"/>
                <a:cs typeface="Arial"/>
                <a:sym typeface="Arial"/>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Arial"/>
                <a:ea typeface="Arial"/>
                <a:cs typeface="Arial"/>
                <a:sym typeface="Arial"/>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Arial"/>
                <a:ea typeface="Arial"/>
                <a:cs typeface="Arial"/>
                <a:sym typeface="Arial"/>
              </a:defRPr>
            </a:lvl9pPr>
          </a:lstStyle>
          <a:p/>
        </p:txBody>
      </p:sp>
      <p:sp>
        <p:nvSpPr>
          <p:cNvPr id="12" name="Google Shape;12;p1"/>
          <p:cNvSpPr txBox="1"/>
          <p:nvPr>
            <p:ph idx="10" type="dt"/>
          </p:nvPr>
        </p:nvSpPr>
        <p:spPr>
          <a:xfrm>
            <a:off x="8744769" y="6227670"/>
            <a:ext cx="1161231" cy="323968"/>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3" name="Google Shape;13;p1"/>
          <p:cNvSpPr txBox="1"/>
          <p:nvPr>
            <p:ph idx="11" type="ftr"/>
          </p:nvPr>
        </p:nvSpPr>
        <p:spPr>
          <a:xfrm>
            <a:off x="1137845" y="6219163"/>
            <a:ext cx="6075552" cy="32004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4" name="Google Shape;14;p1"/>
          <p:cNvSpPr/>
          <p:nvPr>
            <p:ph idx="12" type="sldNum"/>
          </p:nvPr>
        </p:nvSpPr>
        <p:spPr>
          <a:xfrm>
            <a:off x="10096500" y="6200875"/>
            <a:ext cx="487680" cy="36576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5.jpg"/><Relationship Id="rId4" Type="http://schemas.openxmlformats.org/officeDocument/2006/relationships/image" Target="../media/image28.jpg"/><Relationship Id="rId5" Type="http://schemas.openxmlformats.org/officeDocument/2006/relationships/image" Target="../media/image33.jpg"/><Relationship Id="rId6"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6.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9"/>
          <p:cNvSpPr txBox="1"/>
          <p:nvPr>
            <p:ph type="ctrTitle"/>
          </p:nvPr>
        </p:nvSpPr>
        <p:spPr>
          <a:xfrm>
            <a:off x="2647199" y="1501742"/>
            <a:ext cx="6801600" cy="2493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2"/>
              </a:buClr>
              <a:buSzPts val="6000"/>
              <a:buFont typeface="Arial Narrow"/>
              <a:buNone/>
            </a:pPr>
            <a:r>
              <a:rPr lang="en-US">
                <a:latin typeface="Arial Narrow"/>
                <a:ea typeface="Arial Narrow"/>
                <a:cs typeface="Arial Narrow"/>
                <a:sym typeface="Arial Narrow"/>
              </a:rPr>
              <a:t>Predicting Impact of Road Accidents on Traffic Flow</a:t>
            </a:r>
            <a:endParaRPr/>
          </a:p>
        </p:txBody>
      </p:sp>
      <p:sp>
        <p:nvSpPr>
          <p:cNvPr id="92" name="Google Shape;92;p9"/>
          <p:cNvSpPr txBox="1"/>
          <p:nvPr>
            <p:ph idx="1" type="subTitle"/>
          </p:nvPr>
        </p:nvSpPr>
        <p:spPr>
          <a:xfrm>
            <a:off x="2647190" y="4515240"/>
            <a:ext cx="6801600" cy="1354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2200"/>
              <a:buNone/>
            </a:pPr>
            <a:r>
              <a:rPr lang="en-US"/>
              <a:t>Tsu-Hao Fu</a:t>
            </a:r>
            <a:endParaRPr/>
          </a:p>
          <a:p>
            <a:pPr indent="0" lvl="0" marL="0" rtl="0" algn="l">
              <a:lnSpc>
                <a:spcPct val="100000"/>
              </a:lnSpc>
              <a:spcBef>
                <a:spcPts val="0"/>
              </a:spcBef>
              <a:spcAft>
                <a:spcPts val="0"/>
              </a:spcAft>
              <a:buSzPts val="2200"/>
              <a:buNone/>
            </a:pPr>
            <a:r>
              <a:rPr lang="en-US"/>
              <a:t>Koushiki Basu</a:t>
            </a:r>
            <a:endParaRPr/>
          </a:p>
          <a:p>
            <a:pPr indent="0" lvl="0" marL="0" rtl="0" algn="l">
              <a:lnSpc>
                <a:spcPct val="100000"/>
              </a:lnSpc>
              <a:spcBef>
                <a:spcPts val="0"/>
              </a:spcBef>
              <a:spcAft>
                <a:spcPts val="0"/>
              </a:spcAft>
              <a:buSzPts val="2200"/>
              <a:buNone/>
            </a:pPr>
            <a:r>
              <a:rPr lang="en-US"/>
              <a:t>Yohan Berg</a:t>
            </a:r>
            <a:endParaRPr/>
          </a:p>
          <a:p>
            <a:pPr indent="0" lvl="0" marL="0" rtl="0" algn="l">
              <a:lnSpc>
                <a:spcPct val="100000"/>
              </a:lnSpc>
              <a:spcBef>
                <a:spcPts val="0"/>
              </a:spcBef>
              <a:spcAft>
                <a:spcPts val="0"/>
              </a:spcAft>
              <a:buSzPts val="2200"/>
              <a:buNone/>
            </a:pPr>
            <a:r>
              <a:rPr lang="en-US"/>
              <a:t>Gopireddy Avinash Reddy</a:t>
            </a:r>
            <a:endParaRPr b="0"/>
          </a:p>
        </p:txBody>
      </p:sp>
      <p:sp>
        <p:nvSpPr>
          <p:cNvPr id="93" name="Google Shape;93;p9"/>
          <p:cNvSpPr txBox="1"/>
          <p:nvPr>
            <p:ph idx="10" type="dt"/>
          </p:nvPr>
        </p:nvSpPr>
        <p:spPr>
          <a:xfrm>
            <a:off x="8729575" y="6220750"/>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Submitted on:4</a:t>
            </a:r>
            <a:r>
              <a:rPr lang="en-US">
                <a:latin typeface="Arial"/>
                <a:ea typeface="Arial"/>
                <a:cs typeface="Arial"/>
                <a:sym typeface="Arial"/>
              </a:rPr>
              <a:t>/1</a:t>
            </a:r>
            <a:r>
              <a:rPr lang="en-US"/>
              <a:t>5</a:t>
            </a:r>
            <a:r>
              <a:rPr lang="en-US">
                <a:latin typeface="Arial"/>
                <a:ea typeface="Arial"/>
                <a:cs typeface="Arial"/>
                <a:sym typeface="Arial"/>
              </a:rPr>
              <a:t>/2</a:t>
            </a:r>
            <a:r>
              <a:rPr lang="en-US"/>
              <a:t>4</a:t>
            </a:r>
            <a:endParaRPr/>
          </a:p>
          <a:p>
            <a:pPr indent="0" lvl="0" marL="0" rtl="0" algn="r">
              <a:lnSpc>
                <a:spcPct val="100000"/>
              </a:lnSpc>
              <a:spcBef>
                <a:spcPts val="0"/>
              </a:spcBef>
              <a:spcAft>
                <a:spcPts val="0"/>
              </a:spcAft>
              <a:buSzPts val="1400"/>
              <a:buNone/>
            </a:pPr>
            <a:r>
              <a:rPr lang="en-US"/>
              <a:t>Presenting on: 4/23/24</a:t>
            </a:r>
            <a:endParaRPr/>
          </a:p>
        </p:txBody>
      </p:sp>
      <p:sp>
        <p:nvSpPr>
          <p:cNvPr id="94" name="Google Shape;94;p9"/>
          <p:cNvSpPr/>
          <p:nvPr>
            <p:ph idx="12" type="sldNum"/>
          </p:nvPr>
        </p:nvSpPr>
        <p:spPr>
          <a:xfrm>
            <a:off x="10096500" y="6200875"/>
            <a:ext cx="487680" cy="36576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EDA - </a:t>
            </a:r>
            <a:r>
              <a:rPr lang="en-US"/>
              <a:t>Data Preprocessing</a:t>
            </a:r>
            <a:endParaRPr/>
          </a:p>
        </p:txBody>
      </p:sp>
      <p:sp>
        <p:nvSpPr>
          <p:cNvPr id="234" name="Google Shape;234;p18"/>
          <p:cNvSpPr txBox="1"/>
          <p:nvPr>
            <p:ph idx="2" type="body"/>
          </p:nvPr>
        </p:nvSpPr>
        <p:spPr>
          <a:xfrm>
            <a:off x="2107525" y="1552801"/>
            <a:ext cx="7683600" cy="37524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b="1" lang="en-US"/>
              <a:t>Handling Missing Values</a:t>
            </a:r>
            <a:r>
              <a:rPr lang="en-US"/>
              <a:t>: High-missing-rate data like "End Lat" and "End Lng" are removed. Other missing values are either dropped or replaced with similar data or common values based on certain groupings.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Outlier Detection and Handling</a:t>
            </a:r>
            <a:r>
              <a:rPr lang="en-US"/>
              <a:t>: Outliers are identified using a specific method and are processed or adjusted to make the data more uniform.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Standardization</a:t>
            </a:r>
            <a:r>
              <a:rPr lang="en-US"/>
              <a:t>: Numerical data is adjusted to standard scales (mean of 0 and standard deviation of 1), which is important for some machine learning models to perform well.</a:t>
            </a:r>
            <a:endParaRPr/>
          </a:p>
          <a:p>
            <a:pPr indent="0" lvl="0" marL="0" rtl="0" algn="l">
              <a:spcBef>
                <a:spcPts val="0"/>
              </a:spcBef>
              <a:spcAft>
                <a:spcPts val="0"/>
              </a:spcAft>
              <a:buNone/>
            </a:pPr>
            <a:r>
              <a:t/>
            </a:r>
            <a:endParaRPr/>
          </a:p>
        </p:txBody>
      </p:sp>
      <p:sp>
        <p:nvSpPr>
          <p:cNvPr id="235" name="Google Shape;235;p18"/>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236" name="Google Shape;236;p18"/>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Tsu-Hao Fu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EDA - Feature Engineering</a:t>
            </a:r>
            <a:endParaRPr/>
          </a:p>
        </p:txBody>
      </p:sp>
      <p:sp>
        <p:nvSpPr>
          <p:cNvPr id="243" name="Google Shape;243;p19"/>
          <p:cNvSpPr txBox="1"/>
          <p:nvPr>
            <p:ph idx="2" type="body"/>
          </p:nvPr>
        </p:nvSpPr>
        <p:spPr>
          <a:xfrm>
            <a:off x="2107531" y="1669089"/>
            <a:ext cx="7365900" cy="3411600"/>
          </a:xfrm>
          <a:prstGeom prst="rect">
            <a:avLst/>
          </a:prstGeom>
        </p:spPr>
        <p:txBody>
          <a:bodyPr anchorCtr="0" anchor="t" bIns="0" lIns="0" spcFirstLastPara="1" rIns="0" wrap="square" tIns="0">
            <a:normAutofit fontScale="92500" lnSpcReduction="20000"/>
          </a:bodyPr>
          <a:lstStyle/>
          <a:p>
            <a:pPr indent="0" lvl="0" marL="0" rtl="0" algn="l">
              <a:spcBef>
                <a:spcPts val="0"/>
              </a:spcBef>
              <a:spcAft>
                <a:spcPts val="0"/>
              </a:spcAft>
              <a:buClr>
                <a:schemeClr val="dk1"/>
              </a:buClr>
              <a:buSzPct val="61111"/>
              <a:buFont typeface="Arial"/>
              <a:buNone/>
            </a:pPr>
            <a:r>
              <a:rPr b="1" lang="en-US"/>
              <a:t>Binning</a:t>
            </a:r>
            <a:r>
              <a:rPr lang="en-US"/>
              <a:t>: Groups complex variables like Wind direction and Weather conditions into simpler categories (e.g., weather into sunny, cloudy, rain; wind direction into north, east, south, west).</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b="1" lang="en-US"/>
              <a:t>Time Extraction</a:t>
            </a:r>
            <a:r>
              <a:rPr lang="en-US"/>
              <a:t>: Breaks down detailed DateTime information into easier-to-understand parts like Year, Month, Day, and Hour. It also creates a new feature, "Accident Duration," from the accident start and end times.</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b="1" lang="en-US"/>
              <a:t>Label Encoding</a:t>
            </a:r>
            <a:r>
              <a:rPr lang="en-US"/>
              <a:t>: Converts categorical data into numbers by assigning each category a unique integer, making the data suitable for machine learning models.</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b="1" lang="en-US"/>
              <a:t>Frequency Encoding</a:t>
            </a:r>
            <a:r>
              <a:rPr lang="en-US"/>
              <a:t>: Replaces categories with the frequency of their occurrence in the dataset, which helps retain the importance of more common categories.</a:t>
            </a:r>
            <a:endParaRPr/>
          </a:p>
          <a:p>
            <a:pPr indent="0" lvl="0" marL="0" rtl="0" algn="l">
              <a:spcBef>
                <a:spcPts val="0"/>
              </a:spcBef>
              <a:spcAft>
                <a:spcPts val="0"/>
              </a:spcAft>
              <a:buNone/>
            </a:pPr>
            <a:r>
              <a:t/>
            </a:r>
            <a:endParaRPr/>
          </a:p>
        </p:txBody>
      </p:sp>
      <p:sp>
        <p:nvSpPr>
          <p:cNvPr id="244" name="Google Shape;244;p19"/>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245" name="Google Shape;245;p19"/>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Tsu-Hao Fu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ctrTitle"/>
          </p:nvPr>
        </p:nvSpPr>
        <p:spPr>
          <a:xfrm>
            <a:off x="2107520" y="437030"/>
            <a:ext cx="7989000" cy="11637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sz="2800">
                <a:solidFill>
                  <a:srgbClr val="C9B991"/>
                </a:solidFill>
              </a:rPr>
              <a:t>Model Evaluation</a:t>
            </a:r>
            <a:endParaRPr sz="2800">
              <a:solidFill>
                <a:srgbClr val="C9B991"/>
              </a:solidFill>
            </a:endParaRPr>
          </a:p>
          <a:p>
            <a:pPr indent="0" lvl="0" marL="0" rtl="0" algn="l">
              <a:spcBef>
                <a:spcPts val="0"/>
              </a:spcBef>
              <a:spcAft>
                <a:spcPts val="0"/>
              </a:spcAft>
              <a:buClr>
                <a:schemeClr val="dk1"/>
              </a:buClr>
              <a:buSzPts val="1100"/>
              <a:buFont typeface="Arial"/>
              <a:buNone/>
            </a:pPr>
            <a:r>
              <a:t/>
            </a:r>
            <a:endParaRPr sz="2800">
              <a:solidFill>
                <a:srgbClr val="C9B991"/>
              </a:solidFill>
            </a:endParaRPr>
          </a:p>
          <a:p>
            <a:pPr indent="0" lvl="0" marL="0" rtl="0" algn="l">
              <a:spcBef>
                <a:spcPts val="0"/>
              </a:spcBef>
              <a:spcAft>
                <a:spcPts val="0"/>
              </a:spcAft>
              <a:buNone/>
            </a:pPr>
            <a:r>
              <a:t/>
            </a:r>
            <a:endParaRPr sz="2800">
              <a:solidFill>
                <a:srgbClr val="C9B991"/>
              </a:solidFill>
            </a:endParaRPr>
          </a:p>
        </p:txBody>
      </p:sp>
      <p:sp>
        <p:nvSpPr>
          <p:cNvPr id="252" name="Google Shape;252;p20"/>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SzPts val="1800"/>
              <a:buFont typeface="Arial"/>
              <a:buChar char="▪"/>
            </a:pPr>
            <a:r>
              <a:rPr lang="en-US"/>
              <a:t>We used the below evaluation metrics for the models:</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b="1" lang="en-US"/>
              <a:t>Macro Average of F1 Score</a:t>
            </a:r>
            <a:endParaRPr b="1"/>
          </a:p>
          <a:p>
            <a:pPr indent="0" lvl="0" marL="457200" rtl="0" algn="l">
              <a:lnSpc>
                <a:spcPct val="115000"/>
              </a:lnSpc>
              <a:spcBef>
                <a:spcPts val="0"/>
              </a:spcBef>
              <a:spcAft>
                <a:spcPts val="0"/>
              </a:spcAft>
              <a:buNone/>
            </a:pPr>
            <a:r>
              <a:rPr b="1" lang="en-US"/>
              <a:t>Accuracy</a:t>
            </a:r>
            <a:endParaRPr b="1"/>
          </a:p>
          <a:p>
            <a:pPr indent="0" lvl="0" marL="457200" rtl="0" algn="l">
              <a:lnSpc>
                <a:spcPct val="115000"/>
              </a:lnSpc>
              <a:spcBef>
                <a:spcPts val="0"/>
              </a:spcBef>
              <a:spcAft>
                <a:spcPts val="0"/>
              </a:spcAft>
              <a:buNone/>
            </a:pPr>
            <a:r>
              <a:rPr b="1" lang="en-US"/>
              <a:t>Precision</a:t>
            </a:r>
            <a:endParaRPr b="1"/>
          </a:p>
          <a:p>
            <a:pPr indent="0" lvl="0" marL="457200" rtl="0" algn="l">
              <a:lnSpc>
                <a:spcPct val="115000"/>
              </a:lnSpc>
              <a:spcBef>
                <a:spcPts val="0"/>
              </a:spcBef>
              <a:spcAft>
                <a:spcPts val="0"/>
              </a:spcAft>
              <a:buNone/>
            </a:pPr>
            <a:r>
              <a:rPr b="1" lang="en-US"/>
              <a:t>Recall</a:t>
            </a:r>
            <a:endParaRPr b="1"/>
          </a:p>
          <a:p>
            <a:pPr indent="0" lvl="0" marL="457200" rtl="0" algn="l">
              <a:lnSpc>
                <a:spcPct val="115000"/>
              </a:lnSpc>
              <a:spcBef>
                <a:spcPts val="0"/>
              </a:spcBef>
              <a:spcAft>
                <a:spcPts val="0"/>
              </a:spcAft>
              <a:buNone/>
            </a:pPr>
            <a:r>
              <a:rPr b="1" lang="en-US"/>
              <a:t>F1 Score</a:t>
            </a:r>
            <a:endParaRPr b="1"/>
          </a:p>
          <a:p>
            <a:pPr indent="0" lvl="0" marL="457200" rtl="0" algn="l">
              <a:lnSpc>
                <a:spcPct val="115000"/>
              </a:lnSpc>
              <a:spcBef>
                <a:spcPts val="0"/>
              </a:spcBef>
              <a:spcAft>
                <a:spcPts val="0"/>
              </a:spcAft>
              <a:buNone/>
            </a:pPr>
            <a:r>
              <a:rPr b="1" lang="en-US"/>
              <a:t>Confusion Matrix</a:t>
            </a:r>
            <a:endParaRPr b="1"/>
          </a:p>
        </p:txBody>
      </p:sp>
      <p:sp>
        <p:nvSpPr>
          <p:cNvPr id="253" name="Google Shape;253;p20"/>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4" name="Google Shape;254;p20"/>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ctrTitle"/>
          </p:nvPr>
        </p:nvSpPr>
        <p:spPr>
          <a:xfrm>
            <a:off x="2107520" y="437030"/>
            <a:ext cx="7989000" cy="11637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sz="2800">
                <a:solidFill>
                  <a:srgbClr val="C9B991"/>
                </a:solidFill>
              </a:rPr>
              <a:t>Model Evaluation</a:t>
            </a:r>
            <a:endParaRPr sz="2800">
              <a:solidFill>
                <a:srgbClr val="C9B991"/>
              </a:solidFill>
            </a:endParaRPr>
          </a:p>
          <a:p>
            <a:pPr indent="0" lvl="0" marL="0" rtl="0" algn="l">
              <a:spcBef>
                <a:spcPts val="0"/>
              </a:spcBef>
              <a:spcAft>
                <a:spcPts val="0"/>
              </a:spcAft>
              <a:buClr>
                <a:schemeClr val="dk1"/>
              </a:buClr>
              <a:buSzPts val="1100"/>
              <a:buFont typeface="Arial"/>
              <a:buNone/>
            </a:pPr>
            <a:r>
              <a:t/>
            </a:r>
            <a:endParaRPr sz="2800">
              <a:solidFill>
                <a:srgbClr val="C9B991"/>
              </a:solidFill>
            </a:endParaRPr>
          </a:p>
          <a:p>
            <a:pPr indent="0" lvl="0" marL="0" rtl="0" algn="l">
              <a:spcBef>
                <a:spcPts val="0"/>
              </a:spcBef>
              <a:spcAft>
                <a:spcPts val="0"/>
              </a:spcAft>
              <a:buNone/>
            </a:pPr>
            <a:r>
              <a:t/>
            </a:r>
            <a:endParaRPr sz="2800">
              <a:solidFill>
                <a:srgbClr val="C9B991"/>
              </a:solidFill>
            </a:endParaRPr>
          </a:p>
        </p:txBody>
      </p:sp>
      <p:sp>
        <p:nvSpPr>
          <p:cNvPr id="261" name="Google Shape;261;p21"/>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SzPts val="1800"/>
              <a:buFont typeface="Arial"/>
              <a:buChar char="▪"/>
            </a:pPr>
            <a:r>
              <a:rPr lang="en-US"/>
              <a:t>Accuracy is the ratio of correctly classified instances out of the total instances.</a:t>
            </a:r>
            <a:endParaRPr/>
          </a:p>
          <a:p>
            <a:pPr indent="0" lvl="0" marL="914400" rtl="0" algn="l">
              <a:lnSpc>
                <a:spcPct val="115000"/>
              </a:lnSpc>
              <a:spcBef>
                <a:spcPts val="0"/>
              </a:spcBef>
              <a:spcAft>
                <a:spcPts val="0"/>
              </a:spcAft>
              <a:buNone/>
            </a:pPr>
            <a:r>
              <a:t/>
            </a:r>
            <a:endParaRPr/>
          </a:p>
          <a:p>
            <a:pPr indent="0" lvl="0" marL="9144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Font typeface="Arial"/>
              <a:buChar char="▪"/>
            </a:pPr>
            <a:r>
              <a:rPr lang="en-US"/>
              <a:t>Precision is the ratio of true positive predictions among all positive predictions made by the model.</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914400" rtl="0" algn="l">
              <a:lnSpc>
                <a:spcPct val="115000"/>
              </a:lnSpc>
              <a:spcBef>
                <a:spcPts val="0"/>
              </a:spcBef>
              <a:spcAft>
                <a:spcPts val="0"/>
              </a:spcAft>
              <a:buNone/>
            </a:pPr>
            <a:r>
              <a:t/>
            </a:r>
            <a:endParaRPr/>
          </a:p>
        </p:txBody>
      </p:sp>
      <p:sp>
        <p:nvSpPr>
          <p:cNvPr id="262" name="Google Shape;262;p21"/>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63" name="Google Shape;263;p21"/>
          <p:cNvPicPr preferRelativeResize="0"/>
          <p:nvPr/>
        </p:nvPicPr>
        <p:blipFill>
          <a:blip r:embed="rId3">
            <a:alphaModFix/>
          </a:blip>
          <a:stretch>
            <a:fillRect/>
          </a:stretch>
        </p:blipFill>
        <p:spPr>
          <a:xfrm>
            <a:off x="3180350" y="2578775"/>
            <a:ext cx="1802720" cy="517527"/>
          </a:xfrm>
          <a:prstGeom prst="rect">
            <a:avLst/>
          </a:prstGeom>
          <a:noFill/>
          <a:ln>
            <a:noFill/>
          </a:ln>
        </p:spPr>
      </p:pic>
      <p:pic>
        <p:nvPicPr>
          <p:cNvPr id="264" name="Google Shape;264;p21"/>
          <p:cNvPicPr preferRelativeResize="0"/>
          <p:nvPr/>
        </p:nvPicPr>
        <p:blipFill>
          <a:blip r:embed="rId4">
            <a:alphaModFix/>
          </a:blip>
          <a:stretch>
            <a:fillRect/>
          </a:stretch>
        </p:blipFill>
        <p:spPr>
          <a:xfrm>
            <a:off x="3180350" y="3882200"/>
            <a:ext cx="1802720" cy="515063"/>
          </a:xfrm>
          <a:prstGeom prst="rect">
            <a:avLst/>
          </a:prstGeom>
          <a:noFill/>
          <a:ln>
            <a:noFill/>
          </a:ln>
        </p:spPr>
      </p:pic>
      <p:sp>
        <p:nvSpPr>
          <p:cNvPr id="265" name="Google Shape;265;p21"/>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txBox="1"/>
          <p:nvPr>
            <p:ph type="ctrTitle"/>
          </p:nvPr>
        </p:nvSpPr>
        <p:spPr>
          <a:xfrm>
            <a:off x="2107520" y="437030"/>
            <a:ext cx="7989000" cy="11637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sz="2800">
                <a:solidFill>
                  <a:srgbClr val="C9B991"/>
                </a:solidFill>
              </a:rPr>
              <a:t>Model Evaluation</a:t>
            </a:r>
            <a:endParaRPr sz="2800">
              <a:solidFill>
                <a:srgbClr val="C9B991"/>
              </a:solidFill>
            </a:endParaRPr>
          </a:p>
          <a:p>
            <a:pPr indent="0" lvl="0" marL="0" rtl="0" algn="l">
              <a:spcBef>
                <a:spcPts val="0"/>
              </a:spcBef>
              <a:spcAft>
                <a:spcPts val="0"/>
              </a:spcAft>
              <a:buClr>
                <a:schemeClr val="dk1"/>
              </a:buClr>
              <a:buSzPts val="1100"/>
              <a:buFont typeface="Arial"/>
              <a:buNone/>
            </a:pPr>
            <a:r>
              <a:t/>
            </a:r>
            <a:endParaRPr sz="2800">
              <a:solidFill>
                <a:srgbClr val="C9B991"/>
              </a:solidFill>
            </a:endParaRPr>
          </a:p>
          <a:p>
            <a:pPr indent="0" lvl="0" marL="0" rtl="0" algn="l">
              <a:spcBef>
                <a:spcPts val="0"/>
              </a:spcBef>
              <a:spcAft>
                <a:spcPts val="0"/>
              </a:spcAft>
              <a:buNone/>
            </a:pPr>
            <a:r>
              <a:t/>
            </a:r>
            <a:endParaRPr sz="2800">
              <a:solidFill>
                <a:srgbClr val="C9B991"/>
              </a:solidFill>
            </a:endParaRPr>
          </a:p>
        </p:txBody>
      </p:sp>
      <p:sp>
        <p:nvSpPr>
          <p:cNvPr id="272" name="Google Shape;272;p22"/>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SzPts val="1800"/>
              <a:buFont typeface="Arial"/>
              <a:buChar char="▪"/>
            </a:pPr>
            <a:r>
              <a:rPr lang="en-US"/>
              <a:t>Recall (also called sensitivity or true positive rate) is the ratio of true positive predictions among all actual positive instances in the dataset.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Font typeface="Arial"/>
              <a:buChar char="▪"/>
            </a:pPr>
            <a:r>
              <a:rPr lang="en-US"/>
              <a:t>F1 Score is the harmonic mean of precision and recall. It provides a balance between precision and recall.</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p:txBody>
      </p:sp>
      <p:sp>
        <p:nvSpPr>
          <p:cNvPr id="273" name="Google Shape;273;p22"/>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74" name="Google Shape;274;p22"/>
          <p:cNvPicPr preferRelativeResize="0"/>
          <p:nvPr/>
        </p:nvPicPr>
        <p:blipFill>
          <a:blip r:embed="rId3">
            <a:alphaModFix/>
          </a:blip>
          <a:stretch>
            <a:fillRect/>
          </a:stretch>
        </p:blipFill>
        <p:spPr>
          <a:xfrm>
            <a:off x="3160300" y="3034964"/>
            <a:ext cx="1733550" cy="600075"/>
          </a:xfrm>
          <a:prstGeom prst="rect">
            <a:avLst/>
          </a:prstGeom>
          <a:noFill/>
          <a:ln>
            <a:noFill/>
          </a:ln>
        </p:spPr>
      </p:pic>
      <p:pic>
        <p:nvPicPr>
          <p:cNvPr id="275" name="Google Shape;275;p22"/>
          <p:cNvPicPr preferRelativeResize="0"/>
          <p:nvPr/>
        </p:nvPicPr>
        <p:blipFill>
          <a:blip r:embed="rId4">
            <a:alphaModFix/>
          </a:blip>
          <a:stretch>
            <a:fillRect/>
          </a:stretch>
        </p:blipFill>
        <p:spPr>
          <a:xfrm>
            <a:off x="3160300" y="4498814"/>
            <a:ext cx="3019425" cy="581025"/>
          </a:xfrm>
          <a:prstGeom prst="rect">
            <a:avLst/>
          </a:prstGeom>
          <a:noFill/>
          <a:ln>
            <a:noFill/>
          </a:ln>
        </p:spPr>
      </p:pic>
      <p:sp>
        <p:nvSpPr>
          <p:cNvPr id="276" name="Google Shape;276;p22"/>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ctrTitle"/>
          </p:nvPr>
        </p:nvSpPr>
        <p:spPr>
          <a:xfrm>
            <a:off x="2107520" y="437030"/>
            <a:ext cx="79890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800">
                <a:solidFill>
                  <a:srgbClr val="C9B991"/>
                </a:solidFill>
              </a:rPr>
              <a:t>Logistic Regression</a:t>
            </a:r>
            <a:endParaRPr/>
          </a:p>
        </p:txBody>
      </p:sp>
      <p:sp>
        <p:nvSpPr>
          <p:cNvPr id="283" name="Google Shape;283;p23"/>
          <p:cNvSpPr txBox="1"/>
          <p:nvPr>
            <p:ph idx="1" type="subTitle"/>
          </p:nvPr>
        </p:nvSpPr>
        <p:spPr>
          <a:xfrm>
            <a:off x="2107518" y="1345167"/>
            <a:ext cx="7989000" cy="338700"/>
          </a:xfrm>
          <a:prstGeom prst="rect">
            <a:avLst/>
          </a:prstGeom>
        </p:spPr>
        <p:txBody>
          <a:bodyPr anchorCtr="0" anchor="t" bIns="0" lIns="0" spcFirstLastPara="1" rIns="0" wrap="square" tIns="0">
            <a:spAutoFit/>
          </a:bodyPr>
          <a:lstStyle/>
          <a:p>
            <a:pPr indent="0" lvl="0" marL="457200" rtl="0" algn="l">
              <a:lnSpc>
                <a:spcPct val="115000"/>
              </a:lnSpc>
              <a:spcBef>
                <a:spcPts val="1000"/>
              </a:spcBef>
              <a:spcAft>
                <a:spcPts val="0"/>
              </a:spcAft>
              <a:buNone/>
            </a:pPr>
            <a:r>
              <a:rPr lang="en-US"/>
              <a:t>Introduction to Logistic Regression</a:t>
            </a:r>
            <a:endParaRPr/>
          </a:p>
        </p:txBody>
      </p:sp>
      <p:sp>
        <p:nvSpPr>
          <p:cNvPr id="284" name="Google Shape;284;p23"/>
          <p:cNvSpPr txBox="1"/>
          <p:nvPr>
            <p:ph idx="2" type="body"/>
          </p:nvPr>
        </p:nvSpPr>
        <p:spPr>
          <a:xfrm>
            <a:off x="2666056" y="1917389"/>
            <a:ext cx="7365900" cy="3411600"/>
          </a:xfrm>
          <a:prstGeom prst="rect">
            <a:avLst/>
          </a:prstGeom>
        </p:spPr>
        <p:txBody>
          <a:bodyPr anchorCtr="0" anchor="t" bIns="0" lIns="0" spcFirstLastPara="1" rIns="0" wrap="square" tIns="0">
            <a:normAutofit lnSpcReduction="20000"/>
          </a:bodyPr>
          <a:lstStyle/>
          <a:p>
            <a:pPr indent="-342900" lvl="0" marL="457200" rtl="0" algn="l">
              <a:lnSpc>
                <a:spcPct val="115000"/>
              </a:lnSpc>
              <a:spcBef>
                <a:spcPts val="0"/>
              </a:spcBef>
              <a:spcAft>
                <a:spcPts val="0"/>
              </a:spcAft>
              <a:buClr>
                <a:srgbClr val="0D0D0D"/>
              </a:buClr>
              <a:buSzPts val="1800"/>
              <a:buChar char="▪"/>
            </a:pPr>
            <a:r>
              <a:rPr lang="en-US">
                <a:solidFill>
                  <a:srgbClr val="0D0D0D"/>
                </a:solidFill>
                <a:highlight>
                  <a:srgbClr val="FFFFFF"/>
                </a:highlight>
              </a:rPr>
              <a:t>Logistic regression model estimates the probability that a given input belongs to a particular class.</a:t>
            </a:r>
            <a:endParaRPr>
              <a:solidFill>
                <a:srgbClr val="0D0D0D"/>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rgbClr val="0D0D0D"/>
              </a:solidFill>
              <a:highlight>
                <a:srgbClr val="FFFFFF"/>
              </a:highlight>
            </a:endParaRPr>
          </a:p>
          <a:p>
            <a:pPr indent="-342900" lvl="0" marL="457200" rtl="0" algn="l">
              <a:lnSpc>
                <a:spcPct val="115000"/>
              </a:lnSpc>
              <a:spcBef>
                <a:spcPts val="0"/>
              </a:spcBef>
              <a:spcAft>
                <a:spcPts val="0"/>
              </a:spcAft>
              <a:buClr>
                <a:srgbClr val="0D0D0D"/>
              </a:buClr>
              <a:buSzPts val="1800"/>
              <a:buChar char="▪"/>
            </a:pPr>
            <a:r>
              <a:rPr lang="en-US">
                <a:solidFill>
                  <a:srgbClr val="0D0D0D"/>
                </a:solidFill>
                <a:highlight>
                  <a:srgbClr val="FFFFFF"/>
                </a:highlight>
              </a:rPr>
              <a:t>Primarily used for binary classification problems, but it can be extended to handle multi-class classification as well.</a:t>
            </a:r>
            <a:endParaRPr>
              <a:solidFill>
                <a:srgbClr val="0D0D0D"/>
              </a:solidFill>
              <a:highlight>
                <a:srgbClr val="FFFFFF"/>
              </a:highlight>
            </a:endParaRPr>
          </a:p>
          <a:p>
            <a:pPr indent="0" lvl="0" marL="0" rtl="0" algn="l">
              <a:lnSpc>
                <a:spcPct val="115000"/>
              </a:lnSpc>
              <a:spcBef>
                <a:spcPts val="0"/>
              </a:spcBef>
              <a:spcAft>
                <a:spcPts val="0"/>
              </a:spcAft>
              <a:buNone/>
            </a:pPr>
            <a:r>
              <a:t/>
            </a:r>
            <a:endParaRPr>
              <a:solidFill>
                <a:srgbClr val="0D0D0D"/>
              </a:solidFill>
              <a:highlight>
                <a:srgbClr val="FFFFFF"/>
              </a:highlight>
            </a:endParaRPr>
          </a:p>
          <a:p>
            <a:pPr indent="-342900" lvl="0" marL="457200" rtl="0" algn="l">
              <a:lnSpc>
                <a:spcPct val="115000"/>
              </a:lnSpc>
              <a:spcBef>
                <a:spcPts val="0"/>
              </a:spcBef>
              <a:spcAft>
                <a:spcPts val="0"/>
              </a:spcAft>
              <a:buClr>
                <a:srgbClr val="0D0D0D"/>
              </a:buClr>
              <a:buSzPts val="1800"/>
              <a:buChar char="▪"/>
            </a:pPr>
            <a:r>
              <a:rPr lang="en-US">
                <a:latin typeface="Noto Sans Symbols"/>
                <a:ea typeface="Noto Sans Symbols"/>
                <a:cs typeface="Noto Sans Symbols"/>
                <a:sym typeface="Noto Sans Symbols"/>
              </a:rPr>
              <a:t>I</a:t>
            </a:r>
            <a:r>
              <a:rPr lang="en-US"/>
              <a:t>t uses a strategy called "one-vs-rest" to handle multi-class classification.</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Clr>
                <a:srgbClr val="0D0D0D"/>
              </a:buClr>
              <a:buSzPts val="1800"/>
              <a:buChar char="▪"/>
            </a:pPr>
            <a:r>
              <a:rPr lang="en-US"/>
              <a:t> Each class is treated as a binary classification problem, and a separate logistic regression model is trained for each class.</a:t>
            </a:r>
            <a:endParaRPr/>
          </a:p>
          <a:p>
            <a:pPr indent="0" lvl="0" marL="457200" rtl="0" algn="l">
              <a:lnSpc>
                <a:spcPct val="115000"/>
              </a:lnSpc>
              <a:spcBef>
                <a:spcPts val="0"/>
              </a:spcBef>
              <a:spcAft>
                <a:spcPts val="0"/>
              </a:spcAft>
              <a:buNone/>
            </a:pPr>
            <a:r>
              <a:t/>
            </a:r>
            <a:endParaRPr>
              <a:solidFill>
                <a:srgbClr val="0D0D0D"/>
              </a:solidFill>
              <a:highlight>
                <a:srgbClr val="FFFFFF"/>
              </a:highlight>
            </a:endParaRPr>
          </a:p>
          <a:p>
            <a:pPr indent="0" lvl="0" marL="0" rtl="0" algn="l">
              <a:spcBef>
                <a:spcPts val="0"/>
              </a:spcBef>
              <a:spcAft>
                <a:spcPts val="0"/>
              </a:spcAft>
              <a:buNone/>
            </a:pPr>
            <a:r>
              <a:t/>
            </a:r>
            <a:endParaRPr/>
          </a:p>
        </p:txBody>
      </p:sp>
      <p:sp>
        <p:nvSpPr>
          <p:cNvPr id="285" name="Google Shape;285;p23"/>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286" name="Google Shape;286;p23"/>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4"/>
          <p:cNvSpPr txBox="1"/>
          <p:nvPr>
            <p:ph type="ctrTitle"/>
          </p:nvPr>
        </p:nvSpPr>
        <p:spPr>
          <a:xfrm>
            <a:off x="2107520" y="437030"/>
            <a:ext cx="79890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800">
                <a:solidFill>
                  <a:srgbClr val="C9B991"/>
                </a:solidFill>
              </a:rPr>
              <a:t>Logistic Regression</a:t>
            </a:r>
            <a:endParaRPr/>
          </a:p>
        </p:txBody>
      </p:sp>
      <p:sp>
        <p:nvSpPr>
          <p:cNvPr id="293" name="Google Shape;293;p24"/>
          <p:cNvSpPr txBox="1"/>
          <p:nvPr>
            <p:ph idx="1" type="subTitle"/>
          </p:nvPr>
        </p:nvSpPr>
        <p:spPr>
          <a:xfrm>
            <a:off x="2107518" y="1345167"/>
            <a:ext cx="7989000" cy="338700"/>
          </a:xfrm>
          <a:prstGeom prst="rect">
            <a:avLst/>
          </a:prstGeom>
        </p:spPr>
        <p:txBody>
          <a:bodyPr anchorCtr="0" anchor="t" bIns="0" lIns="0" spcFirstLastPara="1" rIns="0" wrap="square" tIns="0">
            <a:spAutoFit/>
          </a:bodyPr>
          <a:lstStyle/>
          <a:p>
            <a:pPr indent="0" lvl="0" marL="457200" rtl="0" algn="l">
              <a:lnSpc>
                <a:spcPct val="115000"/>
              </a:lnSpc>
              <a:spcBef>
                <a:spcPts val="1000"/>
              </a:spcBef>
              <a:spcAft>
                <a:spcPts val="0"/>
              </a:spcAft>
              <a:buNone/>
            </a:pPr>
            <a:r>
              <a:rPr lang="en-US"/>
              <a:t>Training Logistic Regression Models</a:t>
            </a:r>
            <a:endParaRPr/>
          </a:p>
        </p:txBody>
      </p:sp>
      <p:sp>
        <p:nvSpPr>
          <p:cNvPr id="294" name="Google Shape;294;p24"/>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0" lvl="0" marL="12700" rtl="0" algn="l">
              <a:lnSpc>
                <a:spcPct val="115000"/>
              </a:lnSpc>
              <a:spcBef>
                <a:spcPts val="0"/>
              </a:spcBef>
              <a:spcAft>
                <a:spcPts val="0"/>
              </a:spcAft>
              <a:buNone/>
            </a:pPr>
            <a:r>
              <a:rPr lang="en-US"/>
              <a:t>We used the following for the regularization term r(W) via the penalty argument, where m is the number of features:</a:t>
            </a:r>
            <a:endParaRPr/>
          </a:p>
        </p:txBody>
      </p:sp>
      <p:sp>
        <p:nvSpPr>
          <p:cNvPr id="295" name="Google Shape;295;p24"/>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96" name="Google Shape;296;p24"/>
          <p:cNvSpPr txBox="1"/>
          <p:nvPr/>
        </p:nvSpPr>
        <p:spPr>
          <a:xfrm>
            <a:off x="2666050" y="5588000"/>
            <a:ext cx="72402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62626"/>
                </a:solidFill>
              </a:rPr>
              <a:t>Source: </a:t>
            </a:r>
            <a:r>
              <a:rPr lang="en-US">
                <a:solidFill>
                  <a:schemeClr val="dk1"/>
                </a:solidFill>
              </a:rPr>
              <a:t>https://scikit-learn.org/stable/modules/linear_model.html#logistic-regression</a:t>
            </a:r>
            <a:endParaRPr>
              <a:solidFill>
                <a:schemeClr val="dk1"/>
              </a:solidFill>
            </a:endParaRPr>
          </a:p>
          <a:p>
            <a:pPr indent="0" lvl="0" marL="0" rtl="0" algn="l">
              <a:spcBef>
                <a:spcPts val="0"/>
              </a:spcBef>
              <a:spcAft>
                <a:spcPts val="0"/>
              </a:spcAft>
              <a:buNone/>
            </a:pPr>
            <a:r>
              <a:t/>
            </a:r>
            <a:endParaRPr>
              <a:solidFill>
                <a:srgbClr val="262626"/>
              </a:solidFill>
            </a:endParaRPr>
          </a:p>
        </p:txBody>
      </p:sp>
      <p:pic>
        <p:nvPicPr>
          <p:cNvPr id="297" name="Google Shape;297;p24"/>
          <p:cNvPicPr preferRelativeResize="0"/>
          <p:nvPr/>
        </p:nvPicPr>
        <p:blipFill>
          <a:blip r:embed="rId3">
            <a:alphaModFix/>
          </a:blip>
          <a:stretch>
            <a:fillRect/>
          </a:stretch>
        </p:blipFill>
        <p:spPr>
          <a:xfrm>
            <a:off x="3253550" y="2820400"/>
            <a:ext cx="4762500" cy="2019300"/>
          </a:xfrm>
          <a:prstGeom prst="rect">
            <a:avLst/>
          </a:prstGeom>
          <a:noFill/>
          <a:ln>
            <a:noFill/>
          </a:ln>
        </p:spPr>
      </p:pic>
      <p:sp>
        <p:nvSpPr>
          <p:cNvPr id="298" name="Google Shape;298;p24"/>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ctrTitle"/>
          </p:nvPr>
        </p:nvSpPr>
        <p:spPr>
          <a:xfrm>
            <a:off x="2107520" y="437030"/>
            <a:ext cx="79890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800">
                <a:solidFill>
                  <a:srgbClr val="C9B991"/>
                </a:solidFill>
              </a:rPr>
              <a:t>Logistic Regression</a:t>
            </a:r>
            <a:endParaRPr/>
          </a:p>
        </p:txBody>
      </p:sp>
      <p:sp>
        <p:nvSpPr>
          <p:cNvPr id="305" name="Google Shape;305;p25"/>
          <p:cNvSpPr txBox="1"/>
          <p:nvPr>
            <p:ph idx="1" type="subTitle"/>
          </p:nvPr>
        </p:nvSpPr>
        <p:spPr>
          <a:xfrm>
            <a:off x="2107518" y="1345167"/>
            <a:ext cx="7989000" cy="338700"/>
          </a:xfrm>
          <a:prstGeom prst="rect">
            <a:avLst/>
          </a:prstGeom>
        </p:spPr>
        <p:txBody>
          <a:bodyPr anchorCtr="0" anchor="t" bIns="0" lIns="0" spcFirstLastPara="1" rIns="0" wrap="square" tIns="0">
            <a:spAutoFit/>
          </a:bodyPr>
          <a:lstStyle/>
          <a:p>
            <a:pPr indent="0" lvl="0" marL="457200" rtl="0" algn="l">
              <a:lnSpc>
                <a:spcPct val="115000"/>
              </a:lnSpc>
              <a:spcBef>
                <a:spcPts val="1000"/>
              </a:spcBef>
              <a:spcAft>
                <a:spcPts val="0"/>
              </a:spcAft>
              <a:buNone/>
            </a:pPr>
            <a:r>
              <a:rPr lang="en-US"/>
              <a:t>Training Logistic Regression Models</a:t>
            </a:r>
            <a:endParaRPr/>
          </a:p>
        </p:txBody>
      </p:sp>
      <p:sp>
        <p:nvSpPr>
          <p:cNvPr id="306" name="Google Shape;306;p25"/>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0" lvl="0" marL="12700" rtl="0" algn="l">
              <a:lnSpc>
                <a:spcPct val="115000"/>
              </a:lnSpc>
              <a:spcBef>
                <a:spcPts val="0"/>
              </a:spcBef>
              <a:spcAft>
                <a:spcPts val="0"/>
              </a:spcAft>
              <a:buNone/>
            </a:pPr>
            <a:r>
              <a:rPr lang="en-US">
                <a:latin typeface="Noto Sans Symbols"/>
                <a:ea typeface="Noto Sans Symbols"/>
                <a:cs typeface="Noto Sans Symbols"/>
                <a:sym typeface="Noto Sans Symbols"/>
              </a:rPr>
              <a:t>▪</a:t>
            </a:r>
            <a:r>
              <a:rPr lang="en-US"/>
              <a:t> We trained the logistic regression model with the following solvers:</a:t>
            </a:r>
            <a:endParaRPr/>
          </a:p>
          <a:p>
            <a:pPr indent="0" lvl="0" marL="12700" rtl="0" algn="l">
              <a:lnSpc>
                <a:spcPct val="115000"/>
              </a:lnSpc>
              <a:spcBef>
                <a:spcPts val="0"/>
              </a:spcBef>
              <a:spcAft>
                <a:spcPts val="0"/>
              </a:spcAft>
              <a:buNone/>
            </a:pPr>
            <a:r>
              <a:t/>
            </a:r>
            <a:endParaRPr/>
          </a:p>
          <a:p>
            <a:pPr indent="0" lvl="0" marL="12700" rtl="0" algn="l">
              <a:lnSpc>
                <a:spcPct val="115000"/>
              </a:lnSpc>
              <a:spcBef>
                <a:spcPts val="0"/>
              </a:spcBef>
              <a:spcAft>
                <a:spcPts val="0"/>
              </a:spcAft>
              <a:buNone/>
            </a:pPr>
            <a:r>
              <a:t/>
            </a:r>
            <a:endParaRPr/>
          </a:p>
        </p:txBody>
      </p:sp>
      <p:sp>
        <p:nvSpPr>
          <p:cNvPr id="307" name="Google Shape;307;p25"/>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08" name="Google Shape;308;p25"/>
          <p:cNvGraphicFramePr/>
          <p:nvPr/>
        </p:nvGraphicFramePr>
        <p:xfrm>
          <a:off x="3312025" y="2798800"/>
          <a:ext cx="3000000" cy="3000000"/>
        </p:xfrm>
        <a:graphic>
          <a:graphicData uri="http://schemas.openxmlformats.org/drawingml/2006/table">
            <a:tbl>
              <a:tblPr>
                <a:noFill/>
                <a:tableStyleId>{0D7E72BF-1ACC-4FC6-977F-F9B0A4C5CC79}</a:tableStyleId>
              </a:tblPr>
              <a:tblGrid>
                <a:gridCol w="2991175"/>
              </a:tblGrid>
              <a:tr h="432375">
                <a:tc>
                  <a:txBody>
                    <a:bodyPr/>
                    <a:lstStyle/>
                    <a:p>
                      <a:pPr indent="0" lvl="0" marL="0" rtl="0" algn="l">
                        <a:spcBef>
                          <a:spcPts val="0"/>
                        </a:spcBef>
                        <a:spcAft>
                          <a:spcPts val="0"/>
                        </a:spcAft>
                        <a:buNone/>
                      </a:pPr>
                      <a:r>
                        <a:rPr lang="en-US"/>
                        <a:t>lbfgs</a:t>
                      </a:r>
                      <a:endParaRPr/>
                    </a:p>
                  </a:txBody>
                  <a:tcPr marT="91425" marB="91425" marR="91425" marL="91425"/>
                </a:tc>
              </a:tr>
              <a:tr h="432375">
                <a:tc>
                  <a:txBody>
                    <a:bodyPr/>
                    <a:lstStyle/>
                    <a:p>
                      <a:pPr indent="0" lvl="0" marL="0" rtl="0" algn="l">
                        <a:spcBef>
                          <a:spcPts val="0"/>
                        </a:spcBef>
                        <a:spcAft>
                          <a:spcPts val="0"/>
                        </a:spcAft>
                        <a:buNone/>
                      </a:pPr>
                      <a:r>
                        <a:rPr lang="en-US"/>
                        <a:t>newton-cg</a:t>
                      </a:r>
                      <a:endParaRPr/>
                    </a:p>
                  </a:txBody>
                  <a:tcPr marT="91425" marB="91425" marR="91425" marL="91425"/>
                </a:tc>
              </a:tr>
              <a:tr h="432375">
                <a:tc>
                  <a:txBody>
                    <a:bodyPr/>
                    <a:lstStyle/>
                    <a:p>
                      <a:pPr indent="0" lvl="0" marL="0" rtl="0" algn="l">
                        <a:spcBef>
                          <a:spcPts val="0"/>
                        </a:spcBef>
                        <a:spcAft>
                          <a:spcPts val="0"/>
                        </a:spcAft>
                        <a:buNone/>
                      </a:pPr>
                      <a:r>
                        <a:rPr lang="en-US"/>
                        <a:t>sag</a:t>
                      </a:r>
                      <a:endParaRPr/>
                    </a:p>
                  </a:txBody>
                  <a:tcPr marT="91425" marB="91425" marR="91425" marL="91425"/>
                </a:tc>
              </a:tr>
              <a:tr h="432375">
                <a:tc>
                  <a:txBody>
                    <a:bodyPr/>
                    <a:lstStyle/>
                    <a:p>
                      <a:pPr indent="0" lvl="0" marL="0" rtl="0" algn="l">
                        <a:spcBef>
                          <a:spcPts val="0"/>
                        </a:spcBef>
                        <a:spcAft>
                          <a:spcPts val="0"/>
                        </a:spcAft>
                        <a:buNone/>
                      </a:pPr>
                      <a:r>
                        <a:rPr lang="en-US"/>
                        <a:t>saga</a:t>
                      </a:r>
                      <a:endParaRPr/>
                    </a:p>
                  </a:txBody>
                  <a:tcPr marT="91425" marB="91425" marR="91425" marL="91425"/>
                </a:tc>
              </a:tr>
            </a:tbl>
          </a:graphicData>
        </a:graphic>
      </p:graphicFrame>
      <p:sp>
        <p:nvSpPr>
          <p:cNvPr id="309" name="Google Shape;309;p25"/>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6"/>
          <p:cNvSpPr txBox="1"/>
          <p:nvPr>
            <p:ph type="ctrTitle"/>
          </p:nvPr>
        </p:nvSpPr>
        <p:spPr>
          <a:xfrm>
            <a:off x="2107520" y="437030"/>
            <a:ext cx="79890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800">
                <a:solidFill>
                  <a:srgbClr val="C9B991"/>
                </a:solidFill>
              </a:rPr>
              <a:t>Logistic Regression</a:t>
            </a:r>
            <a:endParaRPr/>
          </a:p>
        </p:txBody>
      </p:sp>
      <p:sp>
        <p:nvSpPr>
          <p:cNvPr id="316" name="Google Shape;316;p26"/>
          <p:cNvSpPr txBox="1"/>
          <p:nvPr>
            <p:ph idx="1" type="subTitle"/>
          </p:nvPr>
        </p:nvSpPr>
        <p:spPr>
          <a:xfrm>
            <a:off x="2107518" y="1345167"/>
            <a:ext cx="7989000" cy="338700"/>
          </a:xfrm>
          <a:prstGeom prst="rect">
            <a:avLst/>
          </a:prstGeom>
        </p:spPr>
        <p:txBody>
          <a:bodyPr anchorCtr="0" anchor="t" bIns="0" lIns="0" spcFirstLastPara="1" rIns="0" wrap="square" tIns="0">
            <a:spAutoFit/>
          </a:bodyPr>
          <a:lstStyle/>
          <a:p>
            <a:pPr indent="0" lvl="0" marL="457200" rtl="0" algn="l">
              <a:lnSpc>
                <a:spcPct val="115000"/>
              </a:lnSpc>
              <a:spcBef>
                <a:spcPts val="1000"/>
              </a:spcBef>
              <a:spcAft>
                <a:spcPts val="0"/>
              </a:spcAft>
              <a:buNone/>
            </a:pPr>
            <a:r>
              <a:rPr lang="en-US"/>
              <a:t>Training Logistic Regression Models</a:t>
            </a:r>
            <a:endParaRPr/>
          </a:p>
        </p:txBody>
      </p:sp>
      <p:sp>
        <p:nvSpPr>
          <p:cNvPr id="317" name="Google Shape;317;p26"/>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SzPts val="1800"/>
              <a:buFont typeface="Arial"/>
              <a:buChar char="▪"/>
            </a:pPr>
            <a:r>
              <a:rPr lang="en-US"/>
              <a:t>The “lbfgs”, “newton-cg” and “sag” solvers only support </a:t>
            </a:r>
            <a:r>
              <a:rPr i="1" lang="en-US"/>
              <a:t>l2</a:t>
            </a:r>
            <a:endParaRPr i="1"/>
          </a:p>
          <a:p>
            <a:pPr indent="0" lvl="0" marL="12700" rtl="0" algn="l">
              <a:lnSpc>
                <a:spcPct val="115000"/>
              </a:lnSpc>
              <a:spcBef>
                <a:spcPts val="0"/>
              </a:spcBef>
              <a:spcAft>
                <a:spcPts val="0"/>
              </a:spcAft>
              <a:buNone/>
            </a:pPr>
            <a:r>
              <a:rPr lang="en-US"/>
              <a:t> regularization.</a:t>
            </a:r>
            <a:endParaRPr/>
          </a:p>
          <a:p>
            <a:pPr indent="-342900" lvl="0" marL="457200" rtl="0" algn="l">
              <a:lnSpc>
                <a:spcPct val="115000"/>
              </a:lnSpc>
              <a:spcBef>
                <a:spcPts val="0"/>
              </a:spcBef>
              <a:spcAft>
                <a:spcPts val="0"/>
              </a:spcAft>
              <a:buSzPts val="1800"/>
              <a:buFont typeface="Arial"/>
              <a:buChar char="▪"/>
            </a:pPr>
            <a:r>
              <a:rPr lang="en-US"/>
              <a:t>The “sag” solver uses Stochastic Average Gradient descent.</a:t>
            </a:r>
            <a:endParaRPr/>
          </a:p>
          <a:p>
            <a:pPr indent="-342900" lvl="0" marL="457200" rtl="0" algn="l">
              <a:lnSpc>
                <a:spcPct val="115000"/>
              </a:lnSpc>
              <a:spcBef>
                <a:spcPts val="0"/>
              </a:spcBef>
              <a:spcAft>
                <a:spcPts val="0"/>
              </a:spcAft>
              <a:buSzPts val="1800"/>
              <a:buFont typeface="Arial"/>
              <a:buChar char="▪"/>
            </a:pPr>
            <a:r>
              <a:rPr lang="en-US"/>
              <a:t>The “saga” solver is a variant of “sag” that also supports the non-smooth penalty="l1". It is also the only solver that supports penalty="elasticnet".</a:t>
            </a:r>
            <a:endParaRPr/>
          </a:p>
          <a:p>
            <a:pPr indent="-342900" lvl="0" marL="457200" rtl="0" algn="l">
              <a:lnSpc>
                <a:spcPct val="115000"/>
              </a:lnSpc>
              <a:spcBef>
                <a:spcPts val="0"/>
              </a:spcBef>
              <a:spcAft>
                <a:spcPts val="0"/>
              </a:spcAft>
              <a:buSzPts val="1800"/>
              <a:buFont typeface="Arial"/>
              <a:buChar char="▪"/>
            </a:pPr>
            <a:r>
              <a:rPr lang="en-US"/>
              <a:t>The “lbfgs” is an optimization algorithm that approximates the Limited-memory Broyden–Fletcher–Goldfarb–Shanno algorithm, which belongs to quasi-Newton methods.</a:t>
            </a:r>
            <a:endParaRPr/>
          </a:p>
        </p:txBody>
      </p:sp>
      <p:sp>
        <p:nvSpPr>
          <p:cNvPr id="318" name="Google Shape;318;p26"/>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19" name="Google Shape;319;p26"/>
          <p:cNvSpPr txBox="1"/>
          <p:nvPr/>
        </p:nvSpPr>
        <p:spPr>
          <a:xfrm>
            <a:off x="2666050" y="5588000"/>
            <a:ext cx="72402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62626"/>
                </a:solidFill>
              </a:rPr>
              <a:t>Source: </a:t>
            </a:r>
            <a:r>
              <a:rPr lang="en-US">
                <a:solidFill>
                  <a:schemeClr val="dk1"/>
                </a:solidFill>
              </a:rPr>
              <a:t>https://scikit-learn.org/stable/modules/linear_model.html#logistic-regression</a:t>
            </a:r>
            <a:endParaRPr>
              <a:solidFill>
                <a:schemeClr val="dk1"/>
              </a:solidFill>
            </a:endParaRPr>
          </a:p>
          <a:p>
            <a:pPr indent="0" lvl="0" marL="0" rtl="0" algn="l">
              <a:spcBef>
                <a:spcPts val="0"/>
              </a:spcBef>
              <a:spcAft>
                <a:spcPts val="0"/>
              </a:spcAft>
              <a:buNone/>
            </a:pPr>
            <a:r>
              <a:t/>
            </a:r>
            <a:endParaRPr>
              <a:solidFill>
                <a:srgbClr val="262626"/>
              </a:solidFill>
            </a:endParaRPr>
          </a:p>
        </p:txBody>
      </p:sp>
      <p:sp>
        <p:nvSpPr>
          <p:cNvPr id="320" name="Google Shape;320;p26"/>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7"/>
          <p:cNvSpPr txBox="1"/>
          <p:nvPr>
            <p:ph type="ctrTitle"/>
          </p:nvPr>
        </p:nvSpPr>
        <p:spPr>
          <a:xfrm>
            <a:off x="2107520" y="437030"/>
            <a:ext cx="79890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800">
                <a:solidFill>
                  <a:srgbClr val="C9B991"/>
                </a:solidFill>
              </a:rPr>
              <a:t>Logistic Regression</a:t>
            </a:r>
            <a:endParaRPr/>
          </a:p>
        </p:txBody>
      </p:sp>
      <p:sp>
        <p:nvSpPr>
          <p:cNvPr id="327" name="Google Shape;327;p27"/>
          <p:cNvSpPr txBox="1"/>
          <p:nvPr>
            <p:ph idx="1" type="subTitle"/>
          </p:nvPr>
        </p:nvSpPr>
        <p:spPr>
          <a:xfrm>
            <a:off x="2107518" y="1345167"/>
            <a:ext cx="7989000" cy="338700"/>
          </a:xfrm>
          <a:prstGeom prst="rect">
            <a:avLst/>
          </a:prstGeom>
        </p:spPr>
        <p:txBody>
          <a:bodyPr anchorCtr="0" anchor="t" bIns="0" lIns="0" spcFirstLastPara="1" rIns="0" wrap="square" tIns="0">
            <a:spAutoFit/>
          </a:bodyPr>
          <a:lstStyle/>
          <a:p>
            <a:pPr indent="0" lvl="0" marL="457200" rtl="0" algn="l">
              <a:lnSpc>
                <a:spcPct val="115000"/>
              </a:lnSpc>
              <a:spcBef>
                <a:spcPts val="1000"/>
              </a:spcBef>
              <a:spcAft>
                <a:spcPts val="0"/>
              </a:spcAft>
              <a:buNone/>
            </a:pPr>
            <a:r>
              <a:rPr lang="en-US"/>
              <a:t>Classification report for Logistic regression:</a:t>
            </a:r>
            <a:endParaRPr/>
          </a:p>
        </p:txBody>
      </p:sp>
      <p:sp>
        <p:nvSpPr>
          <p:cNvPr id="328" name="Google Shape;328;p27"/>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29" name="Google Shape;329;p27"/>
          <p:cNvPicPr preferRelativeResize="0"/>
          <p:nvPr/>
        </p:nvPicPr>
        <p:blipFill>
          <a:blip r:embed="rId3">
            <a:alphaModFix/>
          </a:blip>
          <a:stretch>
            <a:fillRect/>
          </a:stretch>
        </p:blipFill>
        <p:spPr>
          <a:xfrm>
            <a:off x="2990850" y="2033588"/>
            <a:ext cx="6210300" cy="2790825"/>
          </a:xfrm>
          <a:prstGeom prst="rect">
            <a:avLst/>
          </a:prstGeom>
          <a:noFill/>
          <a:ln>
            <a:noFill/>
          </a:ln>
        </p:spPr>
      </p:pic>
      <p:sp>
        <p:nvSpPr>
          <p:cNvPr id="330" name="Google Shape;330;p27"/>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0"/>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Problem Introduction</a:t>
            </a:r>
            <a:endParaRPr/>
          </a:p>
        </p:txBody>
      </p:sp>
      <p:sp>
        <p:nvSpPr>
          <p:cNvPr id="101" name="Google Shape;101;p10"/>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solidFill>
                  <a:schemeClr val="dk1"/>
                </a:solidFill>
              </a:rPr>
              <a:t>‹#›</a:t>
            </a:fld>
            <a:endParaRPr>
              <a:solidFill>
                <a:schemeClr val="dk1"/>
              </a:solidFill>
            </a:endParaRPr>
          </a:p>
        </p:txBody>
      </p:sp>
      <p:pic>
        <p:nvPicPr>
          <p:cNvPr id="102" name="Google Shape;102;p10"/>
          <p:cNvPicPr preferRelativeResize="0"/>
          <p:nvPr/>
        </p:nvPicPr>
        <p:blipFill rotWithShape="1">
          <a:blip r:embed="rId3">
            <a:alphaModFix/>
          </a:blip>
          <a:srcRect b="0" l="0" r="0" t="30991"/>
          <a:stretch/>
        </p:blipFill>
        <p:spPr>
          <a:xfrm>
            <a:off x="2022675" y="1410886"/>
            <a:ext cx="7798476" cy="4036241"/>
          </a:xfrm>
          <a:prstGeom prst="rect">
            <a:avLst/>
          </a:prstGeom>
          <a:noFill/>
          <a:ln>
            <a:noFill/>
          </a:ln>
        </p:spPr>
      </p:pic>
      <p:sp>
        <p:nvSpPr>
          <p:cNvPr id="103" name="Google Shape;103;p10"/>
          <p:cNvSpPr txBox="1"/>
          <p:nvPr/>
        </p:nvSpPr>
        <p:spPr>
          <a:xfrm>
            <a:off x="6321425" y="5491575"/>
            <a:ext cx="390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solidFill>
                  <a:srgbClr val="262626"/>
                </a:solidFill>
              </a:rPr>
              <a:t>Source: https://pxhere.com/en/photo/694335</a:t>
            </a:r>
            <a:endParaRPr i="1" sz="1300">
              <a:solidFill>
                <a:srgbClr val="262626"/>
              </a:solidFill>
            </a:endParaRPr>
          </a:p>
        </p:txBody>
      </p:sp>
      <p:sp>
        <p:nvSpPr>
          <p:cNvPr id="104" name="Google Shape;104;p10"/>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Yohan Berg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8"/>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SGDClassifier</a:t>
            </a:r>
            <a:endParaRPr/>
          </a:p>
        </p:txBody>
      </p:sp>
      <p:sp>
        <p:nvSpPr>
          <p:cNvPr id="337" name="Google Shape;337;p28"/>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342900" lvl="0" marL="457200" rtl="0" algn="l">
              <a:spcBef>
                <a:spcPts val="0"/>
              </a:spcBef>
              <a:spcAft>
                <a:spcPts val="0"/>
              </a:spcAft>
              <a:buSzPts val="1800"/>
              <a:buFont typeface="Arial"/>
              <a:buChar char="▪"/>
            </a:pPr>
            <a:r>
              <a:rPr lang="en-US"/>
              <a:t>Linear classifiers (SVM, logistic regression, etc.) with SGD training.</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Font typeface="Arial"/>
              <a:buChar char="▪"/>
            </a:pPr>
            <a:r>
              <a:rPr lang="en-US"/>
              <a:t>This estimator implements regularized linear models with stochastic gradient descent (SGD) learning.</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Font typeface="Arial"/>
              <a:buChar char="▪"/>
            </a:pPr>
            <a:r>
              <a:rPr lang="en-US"/>
              <a:t>The gradient of the loss is estimated each sample at a time and the model is updated along the way with a decreasing strength schedule (i.e., learning rate).</a:t>
            </a:r>
            <a:endParaRPr/>
          </a:p>
          <a:p>
            <a:pPr indent="0" lvl="0" marL="0" rtl="0" algn="l">
              <a:spcBef>
                <a:spcPts val="0"/>
              </a:spcBef>
              <a:spcAft>
                <a:spcPts val="0"/>
              </a:spcAft>
              <a:buNone/>
            </a:pPr>
            <a:r>
              <a:t/>
            </a:r>
            <a:endParaRPr/>
          </a:p>
        </p:txBody>
      </p:sp>
      <p:sp>
        <p:nvSpPr>
          <p:cNvPr id="338" name="Google Shape;338;p28"/>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39" name="Google Shape;339;p28"/>
          <p:cNvSpPr txBox="1"/>
          <p:nvPr/>
        </p:nvSpPr>
        <p:spPr>
          <a:xfrm>
            <a:off x="2476050" y="5208675"/>
            <a:ext cx="72399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62626"/>
                </a:solidFill>
              </a:rPr>
              <a:t>Source: </a:t>
            </a:r>
            <a:r>
              <a:rPr lang="en-US">
                <a:solidFill>
                  <a:schemeClr val="dk1"/>
                </a:solidFill>
              </a:rPr>
              <a:t>https://scikit-learn.org/stable/modules/generated/sklearn.linear_model.SGDClassifier.html#sklearn.linear_model.SGDClassifier</a:t>
            </a:r>
            <a:endParaRPr>
              <a:solidFill>
                <a:schemeClr val="dk1"/>
              </a:solidFill>
            </a:endParaRPr>
          </a:p>
          <a:p>
            <a:pPr indent="0" lvl="0" marL="0" rtl="0" algn="l">
              <a:spcBef>
                <a:spcPts val="0"/>
              </a:spcBef>
              <a:spcAft>
                <a:spcPts val="0"/>
              </a:spcAft>
              <a:buNone/>
            </a:pPr>
            <a:r>
              <a:t/>
            </a:r>
            <a:endParaRPr>
              <a:solidFill>
                <a:srgbClr val="262626"/>
              </a:solidFill>
            </a:endParaRPr>
          </a:p>
        </p:txBody>
      </p:sp>
      <p:sp>
        <p:nvSpPr>
          <p:cNvPr id="340" name="Google Shape;340;p28"/>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SGDClassifier</a:t>
            </a:r>
            <a:endParaRPr/>
          </a:p>
        </p:txBody>
      </p:sp>
      <p:sp>
        <p:nvSpPr>
          <p:cNvPr id="347" name="Google Shape;347;p29"/>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342900" lvl="0" marL="457200" rtl="0" algn="l">
              <a:spcBef>
                <a:spcPts val="0"/>
              </a:spcBef>
              <a:spcAft>
                <a:spcPts val="0"/>
              </a:spcAft>
              <a:buSzPts val="1800"/>
              <a:buFont typeface="Arial"/>
              <a:buChar char="▪"/>
            </a:pPr>
            <a:r>
              <a:rPr lang="en-US"/>
              <a:t>We used the ‘loss’ parameter to select the loss function to be used.</a:t>
            </a:r>
            <a:endParaRPr/>
          </a:p>
          <a:p>
            <a:pPr indent="-342900" lvl="0" marL="457200" rtl="0" algn="l">
              <a:spcBef>
                <a:spcPts val="0"/>
              </a:spcBef>
              <a:spcAft>
                <a:spcPts val="0"/>
              </a:spcAft>
              <a:buSzPts val="1800"/>
              <a:buFont typeface="Arial"/>
              <a:buChar char="▪"/>
            </a:pPr>
            <a:r>
              <a:rPr lang="en-US"/>
              <a:t>‘hinge’ gives a linear SVM.</a:t>
            </a:r>
            <a:endParaRPr/>
          </a:p>
          <a:p>
            <a:pPr indent="-342900" lvl="0" marL="457200" rtl="0" algn="l">
              <a:spcBef>
                <a:spcPts val="0"/>
              </a:spcBef>
              <a:spcAft>
                <a:spcPts val="0"/>
              </a:spcAft>
              <a:buSzPts val="1800"/>
              <a:buFont typeface="Arial"/>
              <a:buChar char="▪"/>
            </a:pPr>
            <a:r>
              <a:rPr lang="en-US"/>
              <a:t>‘log_loss’ gives logistic regression, a probabilistic classifier.</a:t>
            </a:r>
            <a:endParaRPr/>
          </a:p>
          <a:p>
            <a:pPr indent="-342900" lvl="0" marL="457200" rtl="0" algn="l">
              <a:spcBef>
                <a:spcPts val="0"/>
              </a:spcBef>
              <a:spcAft>
                <a:spcPts val="0"/>
              </a:spcAft>
              <a:buSzPts val="1800"/>
              <a:buFont typeface="Arial"/>
              <a:buChar char="▪"/>
            </a:pPr>
            <a:r>
              <a:rPr lang="en-US"/>
              <a:t>We used the default penalty (l2) in the modelling.</a:t>
            </a:r>
            <a:endParaRPr/>
          </a:p>
          <a:p>
            <a:pPr indent="-342900" lvl="0" marL="457200" rtl="0" algn="l">
              <a:spcBef>
                <a:spcPts val="0"/>
              </a:spcBef>
              <a:spcAft>
                <a:spcPts val="0"/>
              </a:spcAft>
              <a:buSzPts val="1800"/>
              <a:buFont typeface="Arial"/>
              <a:buChar char="▪"/>
            </a:pPr>
            <a:r>
              <a:rPr lang="en-US"/>
              <a:t>The learning rate used is ‘optimal’.</a:t>
            </a:r>
            <a:endParaRPr/>
          </a:p>
          <a:p>
            <a:pPr indent="-342900" lvl="0" marL="457200" rtl="0" algn="l">
              <a:spcBef>
                <a:spcPts val="0"/>
              </a:spcBef>
              <a:spcAft>
                <a:spcPts val="0"/>
              </a:spcAft>
              <a:buSzPts val="1800"/>
              <a:buFont typeface="Arial"/>
              <a:buChar char="▪"/>
            </a:pPr>
            <a:r>
              <a:rPr lang="en-US"/>
              <a:t>‘optimal’: eta = 1.0 / (alpha * (t + t0)) where t0 is chosen by a heuristic proposed by Leon Bottou.</a:t>
            </a:r>
            <a:endParaRPr/>
          </a:p>
          <a:p>
            <a:pPr indent="-342900" lvl="0" marL="457200" rtl="0" algn="l">
              <a:spcBef>
                <a:spcPts val="0"/>
              </a:spcBef>
              <a:spcAft>
                <a:spcPts val="0"/>
              </a:spcAft>
              <a:buSzPts val="1800"/>
              <a:buFont typeface="Arial"/>
              <a:buChar char="▪"/>
            </a:pPr>
            <a:r>
              <a:rPr lang="en-US"/>
              <a:t>Number of iterations with no improvement to wait before stopping fitting, ‘n_iter_no_change’ =5.</a:t>
            </a:r>
            <a:endParaRPr/>
          </a:p>
        </p:txBody>
      </p:sp>
      <p:sp>
        <p:nvSpPr>
          <p:cNvPr id="348" name="Google Shape;348;p29"/>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49" name="Google Shape;349;p29"/>
          <p:cNvSpPr txBox="1"/>
          <p:nvPr/>
        </p:nvSpPr>
        <p:spPr>
          <a:xfrm>
            <a:off x="2476050" y="5208675"/>
            <a:ext cx="72399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62626"/>
                </a:solidFill>
              </a:rPr>
              <a:t>Source: </a:t>
            </a:r>
            <a:r>
              <a:rPr lang="en-US">
                <a:solidFill>
                  <a:schemeClr val="dk1"/>
                </a:solidFill>
              </a:rPr>
              <a:t>https://scikit-learn.org/stable/modules/generated/sklearn.linear_model.SGDClassifier.html#sklearn.linear_model.SGDClassifier</a:t>
            </a:r>
            <a:endParaRPr>
              <a:solidFill>
                <a:schemeClr val="dk1"/>
              </a:solidFill>
            </a:endParaRPr>
          </a:p>
          <a:p>
            <a:pPr indent="0" lvl="0" marL="0" rtl="0" algn="l">
              <a:spcBef>
                <a:spcPts val="0"/>
              </a:spcBef>
              <a:spcAft>
                <a:spcPts val="0"/>
              </a:spcAft>
              <a:buNone/>
            </a:pPr>
            <a:r>
              <a:t/>
            </a:r>
            <a:endParaRPr>
              <a:solidFill>
                <a:srgbClr val="262626"/>
              </a:solidFill>
            </a:endParaRPr>
          </a:p>
        </p:txBody>
      </p:sp>
      <p:sp>
        <p:nvSpPr>
          <p:cNvPr id="350" name="Google Shape;350;p29"/>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0"/>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SGDClassifier</a:t>
            </a:r>
            <a:endParaRPr sz="2800">
              <a:solidFill>
                <a:srgbClr val="C9B991"/>
              </a:solidFill>
            </a:endParaRPr>
          </a:p>
        </p:txBody>
      </p:sp>
      <p:sp>
        <p:nvSpPr>
          <p:cNvPr id="357" name="Google Shape;357;p30"/>
          <p:cNvSpPr txBox="1"/>
          <p:nvPr>
            <p:ph idx="1" type="subTitle"/>
          </p:nvPr>
        </p:nvSpPr>
        <p:spPr>
          <a:xfrm>
            <a:off x="2107525" y="1345175"/>
            <a:ext cx="8206200" cy="338700"/>
          </a:xfrm>
          <a:prstGeom prst="rect">
            <a:avLst/>
          </a:prstGeom>
        </p:spPr>
        <p:txBody>
          <a:bodyPr anchorCtr="0" anchor="t" bIns="0" lIns="0" spcFirstLastPara="1" rIns="0" wrap="square" tIns="0">
            <a:spAutoFit/>
          </a:bodyPr>
          <a:lstStyle/>
          <a:p>
            <a:pPr indent="0" lvl="0" marL="457200" rtl="0" algn="l">
              <a:lnSpc>
                <a:spcPct val="115000"/>
              </a:lnSpc>
              <a:spcBef>
                <a:spcPts val="1000"/>
              </a:spcBef>
              <a:spcAft>
                <a:spcPts val="0"/>
              </a:spcAft>
              <a:buNone/>
            </a:pPr>
            <a:r>
              <a:rPr lang="en-US"/>
              <a:t>Classification report for SGDClassifier with loss = ‘hinge’</a:t>
            </a:r>
            <a:endParaRPr/>
          </a:p>
        </p:txBody>
      </p:sp>
      <p:sp>
        <p:nvSpPr>
          <p:cNvPr id="358" name="Google Shape;358;p30"/>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59" name="Google Shape;359;p30"/>
          <p:cNvPicPr preferRelativeResize="0"/>
          <p:nvPr/>
        </p:nvPicPr>
        <p:blipFill>
          <a:blip r:embed="rId3">
            <a:alphaModFix/>
          </a:blip>
          <a:stretch>
            <a:fillRect/>
          </a:stretch>
        </p:blipFill>
        <p:spPr>
          <a:xfrm>
            <a:off x="2915913" y="2093425"/>
            <a:ext cx="6372225" cy="2895600"/>
          </a:xfrm>
          <a:prstGeom prst="rect">
            <a:avLst/>
          </a:prstGeom>
          <a:noFill/>
          <a:ln>
            <a:noFill/>
          </a:ln>
        </p:spPr>
      </p:pic>
      <p:sp>
        <p:nvSpPr>
          <p:cNvPr id="360" name="Google Shape;360;p30"/>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1"/>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SGDClassifier</a:t>
            </a:r>
            <a:endParaRPr sz="2800">
              <a:solidFill>
                <a:srgbClr val="C9B991"/>
              </a:solidFill>
            </a:endParaRPr>
          </a:p>
        </p:txBody>
      </p:sp>
      <p:sp>
        <p:nvSpPr>
          <p:cNvPr id="367" name="Google Shape;367;p31"/>
          <p:cNvSpPr txBox="1"/>
          <p:nvPr>
            <p:ph idx="1" type="subTitle"/>
          </p:nvPr>
        </p:nvSpPr>
        <p:spPr>
          <a:xfrm>
            <a:off x="2107525" y="1345175"/>
            <a:ext cx="8763600" cy="338700"/>
          </a:xfrm>
          <a:prstGeom prst="rect">
            <a:avLst/>
          </a:prstGeom>
        </p:spPr>
        <p:txBody>
          <a:bodyPr anchorCtr="0" anchor="t" bIns="0" lIns="0" spcFirstLastPara="1" rIns="0" wrap="square" tIns="0">
            <a:spAutoFit/>
          </a:bodyPr>
          <a:lstStyle/>
          <a:p>
            <a:pPr indent="0" lvl="0" marL="457200" rtl="0" algn="l">
              <a:lnSpc>
                <a:spcPct val="115000"/>
              </a:lnSpc>
              <a:spcBef>
                <a:spcPts val="1000"/>
              </a:spcBef>
              <a:spcAft>
                <a:spcPts val="0"/>
              </a:spcAft>
              <a:buNone/>
            </a:pPr>
            <a:r>
              <a:rPr lang="en-US"/>
              <a:t>Classification report for SGDClassifier with loss = ‘log_loss’</a:t>
            </a:r>
            <a:endParaRPr/>
          </a:p>
        </p:txBody>
      </p:sp>
      <p:sp>
        <p:nvSpPr>
          <p:cNvPr id="368" name="Google Shape;368;p31"/>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69" name="Google Shape;369;p31"/>
          <p:cNvPicPr preferRelativeResize="0"/>
          <p:nvPr/>
        </p:nvPicPr>
        <p:blipFill>
          <a:blip r:embed="rId3">
            <a:alphaModFix/>
          </a:blip>
          <a:stretch>
            <a:fillRect/>
          </a:stretch>
        </p:blipFill>
        <p:spPr>
          <a:xfrm>
            <a:off x="2881300" y="1985963"/>
            <a:ext cx="6429375" cy="2886075"/>
          </a:xfrm>
          <a:prstGeom prst="rect">
            <a:avLst/>
          </a:prstGeom>
          <a:noFill/>
          <a:ln>
            <a:noFill/>
          </a:ln>
        </p:spPr>
      </p:pic>
      <p:sp>
        <p:nvSpPr>
          <p:cNvPr id="370" name="Google Shape;370;p31"/>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2"/>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KNeighborsClassifier</a:t>
            </a:r>
            <a:endParaRPr/>
          </a:p>
        </p:txBody>
      </p:sp>
      <p:sp>
        <p:nvSpPr>
          <p:cNvPr id="377" name="Google Shape;377;p32"/>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342900" lvl="0" marL="457200" rtl="0" algn="l">
              <a:spcBef>
                <a:spcPts val="0"/>
              </a:spcBef>
              <a:spcAft>
                <a:spcPts val="0"/>
              </a:spcAft>
              <a:buSzPts val="1800"/>
              <a:buFont typeface="Arial"/>
              <a:buChar char="▪"/>
            </a:pPr>
            <a:r>
              <a:rPr lang="en-US"/>
              <a:t>Neighbors-based classification is a type of instance-based learning.</a:t>
            </a:r>
            <a:endParaRPr/>
          </a:p>
          <a:p>
            <a:pPr indent="-342900" lvl="0" marL="457200" rtl="0" algn="l">
              <a:spcBef>
                <a:spcPts val="0"/>
              </a:spcBef>
              <a:spcAft>
                <a:spcPts val="0"/>
              </a:spcAft>
              <a:buSzPts val="1800"/>
              <a:buFont typeface="Arial"/>
              <a:buChar char="▪"/>
            </a:pPr>
            <a:r>
              <a:rPr lang="en-US"/>
              <a:t>Classification is computed from a simple majority vote of the nearest neighbors of each point.</a:t>
            </a:r>
            <a:endParaRPr/>
          </a:p>
          <a:p>
            <a:pPr indent="-342900" lvl="0" marL="457200" rtl="0" algn="l">
              <a:spcBef>
                <a:spcPts val="0"/>
              </a:spcBef>
              <a:spcAft>
                <a:spcPts val="0"/>
              </a:spcAft>
              <a:buSzPts val="1800"/>
              <a:buFont typeface="Arial"/>
              <a:buChar char="▪"/>
            </a:pPr>
            <a:r>
              <a:rPr lang="en-US"/>
              <a:t>A query point is assigned the data class which has the most representatives within the nearest neighbors of the point.</a:t>
            </a:r>
            <a:endParaRPr/>
          </a:p>
          <a:p>
            <a:pPr indent="-342900" lvl="0" marL="457200" rtl="0" algn="l">
              <a:spcBef>
                <a:spcPts val="0"/>
              </a:spcBef>
              <a:spcAft>
                <a:spcPts val="0"/>
              </a:spcAft>
              <a:buSzPts val="1800"/>
              <a:buFont typeface="Noto Sans Symbols"/>
              <a:buChar char="▪"/>
            </a:pPr>
            <a:r>
              <a:rPr b="1" lang="en-US"/>
              <a:t>KNeighborsClassifier</a:t>
            </a:r>
            <a:r>
              <a:rPr lang="en-US"/>
              <a:t> implements learning based on the </a:t>
            </a:r>
            <a:r>
              <a:rPr b="1" i="1" lang="en-US"/>
              <a:t>k</a:t>
            </a:r>
            <a:r>
              <a:rPr lang="en-US"/>
              <a:t> nearest neighbors of each query point, where </a:t>
            </a:r>
            <a:r>
              <a:rPr b="1" i="1" lang="en-US"/>
              <a:t>k</a:t>
            </a:r>
            <a:r>
              <a:rPr lang="en-US"/>
              <a:t> is an integer value specified by the user.</a:t>
            </a:r>
            <a:endParaRPr/>
          </a:p>
        </p:txBody>
      </p:sp>
      <p:sp>
        <p:nvSpPr>
          <p:cNvPr id="378" name="Google Shape;378;p32"/>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79" name="Google Shape;379;p32"/>
          <p:cNvSpPr txBox="1"/>
          <p:nvPr/>
        </p:nvSpPr>
        <p:spPr>
          <a:xfrm>
            <a:off x="2476050" y="5208675"/>
            <a:ext cx="76203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62626"/>
                </a:solidFill>
              </a:rPr>
              <a:t>Source: </a:t>
            </a:r>
            <a:r>
              <a:rPr lang="en-US">
                <a:solidFill>
                  <a:schemeClr val="dk1"/>
                </a:solidFill>
              </a:rPr>
              <a:t>https://scikit-learn.org/stable/modules/neighbors.html#nearest-neighbors-classification</a:t>
            </a:r>
            <a:endParaRPr>
              <a:solidFill>
                <a:srgbClr val="262626"/>
              </a:solidFill>
            </a:endParaRPr>
          </a:p>
        </p:txBody>
      </p:sp>
      <p:sp>
        <p:nvSpPr>
          <p:cNvPr id="380" name="Google Shape;380;p32"/>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KNeighborsClassifier</a:t>
            </a:r>
            <a:endParaRPr/>
          </a:p>
        </p:txBody>
      </p:sp>
      <p:sp>
        <p:nvSpPr>
          <p:cNvPr id="387" name="Google Shape;387;p33"/>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342900" lvl="0" marL="457200" rtl="0" algn="l">
              <a:spcBef>
                <a:spcPts val="0"/>
              </a:spcBef>
              <a:spcAft>
                <a:spcPts val="0"/>
              </a:spcAft>
              <a:buSzPts val="1800"/>
              <a:buChar char="▪"/>
            </a:pPr>
            <a:r>
              <a:rPr lang="en-US"/>
              <a:t>The optimal choice of the value </a:t>
            </a:r>
            <a:r>
              <a:rPr b="1" i="1" lang="en-US"/>
              <a:t>k</a:t>
            </a:r>
            <a:r>
              <a:rPr lang="en-US"/>
              <a:t> is highly data-dependent.</a:t>
            </a:r>
            <a:endParaRPr/>
          </a:p>
          <a:p>
            <a:pPr indent="-342900" lvl="0" marL="457200" rtl="0" algn="l">
              <a:spcBef>
                <a:spcPts val="0"/>
              </a:spcBef>
              <a:spcAft>
                <a:spcPts val="0"/>
              </a:spcAft>
              <a:buSzPts val="1800"/>
              <a:buFont typeface="Arial"/>
              <a:buChar char="▪"/>
            </a:pPr>
            <a:r>
              <a:rPr lang="en-US"/>
              <a:t>We used k = 5, 10, 15, 20 for our model.</a:t>
            </a:r>
            <a:endParaRPr/>
          </a:p>
          <a:p>
            <a:pPr indent="-342900" lvl="0" marL="457200" rtl="0" algn="l">
              <a:spcBef>
                <a:spcPts val="0"/>
              </a:spcBef>
              <a:spcAft>
                <a:spcPts val="0"/>
              </a:spcAft>
              <a:buSzPts val="1800"/>
              <a:buFont typeface="Arial"/>
              <a:buChar char="▪"/>
            </a:pPr>
            <a:r>
              <a:t/>
            </a:r>
            <a:endParaRPr/>
          </a:p>
        </p:txBody>
      </p:sp>
      <p:sp>
        <p:nvSpPr>
          <p:cNvPr id="388" name="Google Shape;388;p33"/>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89" name="Google Shape;389;p33"/>
          <p:cNvSpPr txBox="1"/>
          <p:nvPr>
            <p:ph idx="1" type="subTitle"/>
          </p:nvPr>
        </p:nvSpPr>
        <p:spPr>
          <a:xfrm>
            <a:off x="2107525" y="1345175"/>
            <a:ext cx="8763600" cy="338700"/>
          </a:xfrm>
          <a:prstGeom prst="rect">
            <a:avLst/>
          </a:prstGeom>
        </p:spPr>
        <p:txBody>
          <a:bodyPr anchorCtr="0" anchor="t" bIns="0" lIns="0" spcFirstLastPara="1" rIns="0" wrap="square" tIns="0">
            <a:spAutoFit/>
          </a:bodyPr>
          <a:lstStyle/>
          <a:p>
            <a:pPr indent="0" lvl="0" marL="457200" rtl="0" algn="l">
              <a:lnSpc>
                <a:spcPct val="115000"/>
              </a:lnSpc>
              <a:spcBef>
                <a:spcPts val="1000"/>
              </a:spcBef>
              <a:spcAft>
                <a:spcPts val="0"/>
              </a:spcAft>
              <a:buNone/>
            </a:pPr>
            <a:r>
              <a:rPr lang="en-US"/>
              <a:t>Macro Average of F1 score for KNeighborsClassifier:</a:t>
            </a:r>
            <a:endParaRPr/>
          </a:p>
        </p:txBody>
      </p:sp>
      <p:graphicFrame>
        <p:nvGraphicFramePr>
          <p:cNvPr id="390" name="Google Shape;390;p33"/>
          <p:cNvGraphicFramePr/>
          <p:nvPr/>
        </p:nvGraphicFramePr>
        <p:xfrm>
          <a:off x="3250500" y="2545625"/>
          <a:ext cx="3000000" cy="3000000"/>
        </p:xfrm>
        <a:graphic>
          <a:graphicData uri="http://schemas.openxmlformats.org/drawingml/2006/table">
            <a:tbl>
              <a:tblPr>
                <a:noFill/>
                <a:tableStyleId>{0D7E72BF-1ACC-4FC6-977F-F9B0A4C5CC79}</a:tableStyleId>
              </a:tblPr>
              <a:tblGrid>
                <a:gridCol w="2298400"/>
                <a:gridCol w="2298400"/>
              </a:tblGrid>
              <a:tr h="432000">
                <a:tc>
                  <a:txBody>
                    <a:bodyPr/>
                    <a:lstStyle/>
                    <a:p>
                      <a:pPr indent="0" lvl="0" marL="0" rtl="0" algn="l">
                        <a:spcBef>
                          <a:spcPts val="0"/>
                        </a:spcBef>
                        <a:spcAft>
                          <a:spcPts val="0"/>
                        </a:spcAft>
                        <a:buNone/>
                      </a:pPr>
                      <a:r>
                        <a:rPr b="1" lang="en-US"/>
                        <a:t>k</a:t>
                      </a:r>
                      <a:endParaRPr b="1"/>
                    </a:p>
                  </a:txBody>
                  <a:tcPr marT="91425" marB="91425" marR="91425" marL="91425"/>
                </a:tc>
                <a:tc>
                  <a:txBody>
                    <a:bodyPr/>
                    <a:lstStyle/>
                    <a:p>
                      <a:pPr indent="0" lvl="0" marL="0" rtl="0" algn="l">
                        <a:spcBef>
                          <a:spcPts val="0"/>
                        </a:spcBef>
                        <a:spcAft>
                          <a:spcPts val="0"/>
                        </a:spcAft>
                        <a:buNone/>
                      </a:pPr>
                      <a:r>
                        <a:rPr b="1" lang="en-US"/>
                        <a:t>Macro Average</a:t>
                      </a:r>
                      <a:endParaRPr b="1"/>
                    </a:p>
                  </a:txBody>
                  <a:tcPr marT="91425" marB="91425" marR="91425" marL="91425"/>
                </a:tc>
              </a:tr>
              <a:tr h="432000">
                <a:tc>
                  <a:txBody>
                    <a:bodyPr/>
                    <a:lstStyle/>
                    <a:p>
                      <a:pPr indent="0" lvl="0" marL="0" rtl="0" algn="l">
                        <a:spcBef>
                          <a:spcPts val="0"/>
                        </a:spcBef>
                        <a:spcAft>
                          <a:spcPts val="0"/>
                        </a:spcAft>
                        <a:buNone/>
                      </a:pPr>
                      <a:r>
                        <a:rPr lang="en-US"/>
                        <a:t>5</a:t>
                      </a:r>
                      <a:endParaRPr/>
                    </a:p>
                  </a:txBody>
                  <a:tcPr marT="91425" marB="91425" marR="91425" marL="91425"/>
                </a:tc>
                <a:tc>
                  <a:txBody>
                    <a:bodyPr/>
                    <a:lstStyle/>
                    <a:p>
                      <a:pPr indent="0" lvl="0" marL="0" rtl="0" algn="l">
                        <a:spcBef>
                          <a:spcPts val="0"/>
                        </a:spcBef>
                        <a:spcAft>
                          <a:spcPts val="0"/>
                        </a:spcAft>
                        <a:buNone/>
                      </a:pPr>
                      <a:r>
                        <a:rPr lang="en-US"/>
                        <a:t>0.39</a:t>
                      </a:r>
                      <a:endParaRPr/>
                    </a:p>
                  </a:txBody>
                  <a:tcPr marT="91425" marB="91425" marR="91425" marL="91425"/>
                </a:tc>
              </a:tr>
              <a:tr h="432000">
                <a:tc>
                  <a:txBody>
                    <a:bodyPr/>
                    <a:lstStyle/>
                    <a:p>
                      <a:pPr indent="0" lvl="0" marL="0" rtl="0" algn="l">
                        <a:spcBef>
                          <a:spcPts val="0"/>
                        </a:spcBef>
                        <a:spcAft>
                          <a:spcPts val="0"/>
                        </a:spcAft>
                        <a:buNone/>
                      </a:pPr>
                      <a:r>
                        <a:rPr lang="en-US"/>
                        <a:t>10</a:t>
                      </a:r>
                      <a:endParaRPr/>
                    </a:p>
                  </a:txBody>
                  <a:tcPr marT="91425" marB="91425" marR="91425" marL="91425"/>
                </a:tc>
                <a:tc>
                  <a:txBody>
                    <a:bodyPr/>
                    <a:lstStyle/>
                    <a:p>
                      <a:pPr indent="0" lvl="0" marL="0" rtl="0" algn="l">
                        <a:spcBef>
                          <a:spcPts val="0"/>
                        </a:spcBef>
                        <a:spcAft>
                          <a:spcPts val="0"/>
                        </a:spcAft>
                        <a:buNone/>
                      </a:pPr>
                      <a:r>
                        <a:rPr lang="en-US"/>
                        <a:t>0.35</a:t>
                      </a:r>
                      <a:endParaRPr/>
                    </a:p>
                  </a:txBody>
                  <a:tcPr marT="91425" marB="91425" marR="91425" marL="91425"/>
                </a:tc>
              </a:tr>
              <a:tr h="432000">
                <a:tc>
                  <a:txBody>
                    <a:bodyPr/>
                    <a:lstStyle/>
                    <a:p>
                      <a:pPr indent="0" lvl="0" marL="0" rtl="0" algn="l">
                        <a:spcBef>
                          <a:spcPts val="0"/>
                        </a:spcBef>
                        <a:spcAft>
                          <a:spcPts val="0"/>
                        </a:spcAft>
                        <a:buNone/>
                      </a:pPr>
                      <a:r>
                        <a:rPr lang="en-US"/>
                        <a:t>15</a:t>
                      </a:r>
                      <a:endParaRPr/>
                    </a:p>
                  </a:txBody>
                  <a:tcPr marT="91425" marB="91425" marR="91425" marL="91425"/>
                </a:tc>
                <a:tc>
                  <a:txBody>
                    <a:bodyPr/>
                    <a:lstStyle/>
                    <a:p>
                      <a:pPr indent="0" lvl="0" marL="0" rtl="0" algn="l">
                        <a:spcBef>
                          <a:spcPts val="0"/>
                        </a:spcBef>
                        <a:spcAft>
                          <a:spcPts val="0"/>
                        </a:spcAft>
                        <a:buNone/>
                      </a:pPr>
                      <a:r>
                        <a:rPr lang="en-US"/>
                        <a:t>0.34</a:t>
                      </a:r>
                      <a:endParaRPr/>
                    </a:p>
                  </a:txBody>
                  <a:tcPr marT="91425" marB="91425" marR="91425" marL="91425"/>
                </a:tc>
              </a:tr>
              <a:tr h="432000">
                <a:tc>
                  <a:txBody>
                    <a:bodyPr/>
                    <a:lstStyle/>
                    <a:p>
                      <a:pPr indent="0" lvl="0" marL="0" rtl="0" algn="l">
                        <a:spcBef>
                          <a:spcPts val="0"/>
                        </a:spcBef>
                        <a:spcAft>
                          <a:spcPts val="0"/>
                        </a:spcAft>
                        <a:buNone/>
                      </a:pPr>
                      <a:r>
                        <a:rPr lang="en-US"/>
                        <a:t>20</a:t>
                      </a:r>
                      <a:endParaRPr/>
                    </a:p>
                  </a:txBody>
                  <a:tcPr marT="91425" marB="91425" marR="91425" marL="91425"/>
                </a:tc>
                <a:tc>
                  <a:txBody>
                    <a:bodyPr/>
                    <a:lstStyle/>
                    <a:p>
                      <a:pPr indent="0" lvl="0" marL="0" rtl="0" algn="l">
                        <a:spcBef>
                          <a:spcPts val="0"/>
                        </a:spcBef>
                        <a:spcAft>
                          <a:spcPts val="0"/>
                        </a:spcAft>
                        <a:buNone/>
                      </a:pPr>
                      <a:r>
                        <a:rPr lang="en-US"/>
                        <a:t>0.33</a:t>
                      </a:r>
                      <a:endParaRPr/>
                    </a:p>
                  </a:txBody>
                  <a:tcPr marT="91425" marB="91425" marR="91425" marL="91425"/>
                </a:tc>
              </a:tr>
            </a:tbl>
          </a:graphicData>
        </a:graphic>
      </p:graphicFrame>
      <p:sp>
        <p:nvSpPr>
          <p:cNvPr id="391" name="Google Shape;391;p33"/>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KNeighborsClassifier</a:t>
            </a:r>
            <a:endParaRPr/>
          </a:p>
        </p:txBody>
      </p:sp>
      <p:sp>
        <p:nvSpPr>
          <p:cNvPr id="398" name="Google Shape;398;p34"/>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99" name="Google Shape;399;p34"/>
          <p:cNvSpPr txBox="1"/>
          <p:nvPr>
            <p:ph idx="1" type="subTitle"/>
          </p:nvPr>
        </p:nvSpPr>
        <p:spPr>
          <a:xfrm>
            <a:off x="2107525" y="1345175"/>
            <a:ext cx="8763600" cy="338700"/>
          </a:xfrm>
          <a:prstGeom prst="rect">
            <a:avLst/>
          </a:prstGeom>
        </p:spPr>
        <p:txBody>
          <a:bodyPr anchorCtr="0" anchor="t" bIns="0" lIns="0" spcFirstLastPara="1" rIns="0" wrap="square" tIns="0">
            <a:spAutoFit/>
          </a:bodyPr>
          <a:lstStyle/>
          <a:p>
            <a:pPr indent="0" lvl="0" marL="457200" rtl="0" algn="l">
              <a:lnSpc>
                <a:spcPct val="115000"/>
              </a:lnSpc>
              <a:spcBef>
                <a:spcPts val="1000"/>
              </a:spcBef>
              <a:spcAft>
                <a:spcPts val="0"/>
              </a:spcAft>
              <a:buNone/>
            </a:pPr>
            <a:r>
              <a:rPr lang="en-US"/>
              <a:t>Classification report</a:t>
            </a:r>
            <a:r>
              <a:rPr lang="en-US"/>
              <a:t> for KNeighborsClassifier, k=15:</a:t>
            </a:r>
            <a:endParaRPr/>
          </a:p>
        </p:txBody>
      </p:sp>
      <p:pic>
        <p:nvPicPr>
          <p:cNvPr id="400" name="Google Shape;400;p34"/>
          <p:cNvPicPr preferRelativeResize="0"/>
          <p:nvPr/>
        </p:nvPicPr>
        <p:blipFill>
          <a:blip r:embed="rId3">
            <a:alphaModFix/>
          </a:blip>
          <a:stretch>
            <a:fillRect/>
          </a:stretch>
        </p:blipFill>
        <p:spPr>
          <a:xfrm>
            <a:off x="3025450" y="2017525"/>
            <a:ext cx="6153150" cy="2857500"/>
          </a:xfrm>
          <a:prstGeom prst="rect">
            <a:avLst/>
          </a:prstGeom>
          <a:noFill/>
          <a:ln>
            <a:noFill/>
          </a:ln>
        </p:spPr>
      </p:pic>
      <p:sp>
        <p:nvSpPr>
          <p:cNvPr id="401" name="Google Shape;401;p34"/>
          <p:cNvSpPr txBox="1"/>
          <p:nvPr>
            <p:ph idx="10" type="dt"/>
          </p:nvPr>
        </p:nvSpPr>
        <p:spPr>
          <a:xfrm>
            <a:off x="8308475" y="6340725"/>
            <a:ext cx="20052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Gopireddy Avinash Reddy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5"/>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Decision Trees</a:t>
            </a:r>
            <a:endParaRPr/>
          </a:p>
        </p:txBody>
      </p:sp>
      <p:sp>
        <p:nvSpPr>
          <p:cNvPr id="408" name="Google Shape;408;p35"/>
          <p:cNvSpPr txBox="1"/>
          <p:nvPr>
            <p:ph idx="2" type="body"/>
          </p:nvPr>
        </p:nvSpPr>
        <p:spPr>
          <a:xfrm>
            <a:off x="1972951" y="1087150"/>
            <a:ext cx="8246100" cy="1919700"/>
          </a:xfrm>
          <a:prstGeom prst="rect">
            <a:avLst/>
          </a:prstGeom>
        </p:spPr>
        <p:txBody>
          <a:bodyPr anchorCtr="0" anchor="t" bIns="0" lIns="0" spcFirstLastPara="1" rIns="0" wrap="square" tIns="0">
            <a:normAutofit/>
          </a:bodyPr>
          <a:lstStyle/>
          <a:p>
            <a:pPr indent="-349250" lvl="0" marL="457200" rtl="0" algn="l">
              <a:spcBef>
                <a:spcPts val="0"/>
              </a:spcBef>
              <a:spcAft>
                <a:spcPts val="0"/>
              </a:spcAft>
              <a:buClr>
                <a:srgbClr val="0D0D0D"/>
              </a:buClr>
              <a:buSzPts val="1900"/>
              <a:buChar char="▪"/>
            </a:pPr>
            <a:r>
              <a:rPr lang="en-US" sz="1900">
                <a:solidFill>
                  <a:srgbClr val="0D0D0D"/>
                </a:solidFill>
                <a:highlight>
                  <a:srgbClr val="FFFFFF"/>
                </a:highlight>
              </a:rPr>
              <a:t>Decision trees efficiently capture intricate relationships between features and target variables, enabling interpretable models with robust performance in noisy datasets. </a:t>
            </a:r>
            <a:endParaRPr sz="1900">
              <a:solidFill>
                <a:srgbClr val="0D0D0D"/>
              </a:solidFill>
              <a:highlight>
                <a:srgbClr val="FFFFFF"/>
              </a:highlight>
            </a:endParaRPr>
          </a:p>
          <a:p>
            <a:pPr indent="-349250" lvl="0" marL="457200" rtl="0" algn="l">
              <a:spcBef>
                <a:spcPts val="0"/>
              </a:spcBef>
              <a:spcAft>
                <a:spcPts val="0"/>
              </a:spcAft>
              <a:buClr>
                <a:srgbClr val="0D0D0D"/>
              </a:buClr>
              <a:buSzPts val="1900"/>
              <a:buChar char="▪"/>
            </a:pPr>
            <a:r>
              <a:rPr lang="en-US" sz="1900">
                <a:solidFill>
                  <a:srgbClr val="0D0D0D"/>
                </a:solidFill>
                <a:highlight>
                  <a:srgbClr val="FFFFFF"/>
                </a:highlight>
              </a:rPr>
              <a:t>Their innate ability to partition the feature space and focus on informative features allows them to represent complex decision boundaries and handle both numerical and categorical data effectively.</a:t>
            </a:r>
            <a:endParaRPr sz="1900"/>
          </a:p>
        </p:txBody>
      </p:sp>
      <p:sp>
        <p:nvSpPr>
          <p:cNvPr id="409" name="Google Shape;409;p35"/>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410" name="Google Shape;410;p35"/>
          <p:cNvPicPr preferRelativeResize="0"/>
          <p:nvPr/>
        </p:nvPicPr>
        <p:blipFill>
          <a:blip r:embed="rId3">
            <a:alphaModFix/>
          </a:blip>
          <a:stretch>
            <a:fillRect/>
          </a:stretch>
        </p:blipFill>
        <p:spPr>
          <a:xfrm>
            <a:off x="3279287" y="3006850"/>
            <a:ext cx="6000588" cy="2809000"/>
          </a:xfrm>
          <a:prstGeom prst="rect">
            <a:avLst/>
          </a:prstGeom>
          <a:noFill/>
          <a:ln>
            <a:noFill/>
          </a:ln>
        </p:spPr>
      </p:pic>
      <p:sp>
        <p:nvSpPr>
          <p:cNvPr id="411" name="Google Shape;411;p35"/>
          <p:cNvSpPr txBox="1"/>
          <p:nvPr/>
        </p:nvSpPr>
        <p:spPr>
          <a:xfrm>
            <a:off x="9216150" y="6477000"/>
            <a:ext cx="13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Koushiki Basu</a:t>
            </a:r>
            <a:endParaRPr sz="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6"/>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Ensemble Learning</a:t>
            </a:r>
            <a:endParaRPr/>
          </a:p>
        </p:txBody>
      </p:sp>
      <p:sp>
        <p:nvSpPr>
          <p:cNvPr id="418" name="Google Shape;418;p36"/>
          <p:cNvSpPr txBox="1"/>
          <p:nvPr>
            <p:ph idx="1" type="subTitle"/>
          </p:nvPr>
        </p:nvSpPr>
        <p:spPr>
          <a:xfrm>
            <a:off x="2107518" y="1345167"/>
            <a:ext cx="7989000" cy="338700"/>
          </a:xfrm>
          <a:prstGeom prst="rect">
            <a:avLst/>
          </a:prstGeom>
        </p:spPr>
        <p:txBody>
          <a:bodyPr anchorCtr="0" anchor="t" bIns="0" lIns="0" spcFirstLastPara="1" rIns="0" wrap="square" tIns="0">
            <a:spAutoFit/>
          </a:bodyPr>
          <a:lstStyle/>
          <a:p>
            <a:pPr indent="0" lvl="0" marL="0" rtl="0" algn="l">
              <a:spcBef>
                <a:spcPts val="1000"/>
              </a:spcBef>
              <a:spcAft>
                <a:spcPts val="0"/>
              </a:spcAft>
              <a:buNone/>
            </a:pPr>
            <a:r>
              <a:t/>
            </a:r>
            <a:endParaRPr/>
          </a:p>
        </p:txBody>
      </p:sp>
      <p:sp>
        <p:nvSpPr>
          <p:cNvPr id="419" name="Google Shape;419;p36"/>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420" name="Google Shape;420;p36"/>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421" name="Google Shape;421;p36"/>
          <p:cNvPicPr preferRelativeResize="0"/>
          <p:nvPr/>
        </p:nvPicPr>
        <p:blipFill>
          <a:blip r:embed="rId3">
            <a:alphaModFix/>
          </a:blip>
          <a:stretch>
            <a:fillRect/>
          </a:stretch>
        </p:blipFill>
        <p:spPr>
          <a:xfrm>
            <a:off x="2101500" y="1345163"/>
            <a:ext cx="7988999" cy="4066173"/>
          </a:xfrm>
          <a:prstGeom prst="rect">
            <a:avLst/>
          </a:prstGeom>
          <a:noFill/>
          <a:ln>
            <a:noFill/>
          </a:ln>
        </p:spPr>
      </p:pic>
      <p:sp>
        <p:nvSpPr>
          <p:cNvPr id="422" name="Google Shape;422;p36"/>
          <p:cNvSpPr txBox="1"/>
          <p:nvPr/>
        </p:nvSpPr>
        <p:spPr>
          <a:xfrm>
            <a:off x="6538775" y="5329000"/>
            <a:ext cx="42684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62626"/>
                </a:solidFill>
              </a:rPr>
              <a:t>https://www.kaggle.com/code/faridaelhusseinyy/ml-project-final#Auto-ML</a:t>
            </a:r>
            <a:endParaRPr sz="1000">
              <a:solidFill>
                <a:srgbClr val="262626"/>
              </a:solidFill>
            </a:endParaRPr>
          </a:p>
        </p:txBody>
      </p:sp>
      <p:sp>
        <p:nvSpPr>
          <p:cNvPr id="423" name="Google Shape;423;p36"/>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Tsu-Hao Fu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7"/>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Bagging</a:t>
            </a:r>
            <a:endParaRPr/>
          </a:p>
        </p:txBody>
      </p:sp>
      <p:sp>
        <p:nvSpPr>
          <p:cNvPr id="430" name="Google Shape;430;p37"/>
          <p:cNvSpPr txBox="1"/>
          <p:nvPr>
            <p:ph idx="2" type="body"/>
          </p:nvPr>
        </p:nvSpPr>
        <p:spPr>
          <a:xfrm>
            <a:off x="1799475" y="1179650"/>
            <a:ext cx="8727600" cy="414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1950"/>
              <a:t>Parallel training:</a:t>
            </a:r>
            <a:r>
              <a:rPr lang="en-US" sz="1950"/>
              <a:t> </a:t>
            </a:r>
            <a:r>
              <a:rPr lang="en-US" sz="1950">
                <a:solidFill>
                  <a:srgbClr val="0D0D0D"/>
                </a:solidFill>
                <a:highlight>
                  <a:srgbClr val="FFFFFF"/>
                </a:highlight>
              </a:rPr>
              <a:t>distribute the training of individual base models across multiple computing resources and enable simultaneous independent model training on different subsets of the data</a:t>
            </a:r>
            <a:r>
              <a:rPr lang="en-US" sz="1950"/>
              <a:t> </a:t>
            </a:r>
            <a:endParaRPr sz="1950"/>
          </a:p>
          <a:p>
            <a:pPr indent="0" lvl="0" marL="0" rtl="0" algn="l">
              <a:spcBef>
                <a:spcPts val="0"/>
              </a:spcBef>
              <a:spcAft>
                <a:spcPts val="0"/>
              </a:spcAft>
              <a:buNone/>
            </a:pPr>
            <a:r>
              <a:t/>
            </a:r>
            <a:endParaRPr sz="1950"/>
          </a:p>
          <a:p>
            <a:pPr indent="0" lvl="0" marL="0" rtl="0" algn="l">
              <a:spcBef>
                <a:spcPts val="0"/>
              </a:spcBef>
              <a:spcAft>
                <a:spcPts val="0"/>
              </a:spcAft>
              <a:buNone/>
            </a:pPr>
            <a:r>
              <a:rPr b="1" lang="en-US" sz="1950"/>
              <a:t>Variance Reduction:</a:t>
            </a:r>
            <a:r>
              <a:rPr lang="en-US" sz="1950"/>
              <a:t> </a:t>
            </a:r>
            <a:r>
              <a:rPr lang="en-US" sz="1950">
                <a:solidFill>
                  <a:srgbClr val="0D0D0D"/>
                </a:solidFill>
                <a:highlight>
                  <a:srgbClr val="FFFFFF"/>
                </a:highlight>
              </a:rPr>
              <a:t>Training several models on distinct data subsets yields an ensemble prediction that is more stable and less prone to overfitting.</a:t>
            </a:r>
            <a:endParaRPr sz="1950"/>
          </a:p>
          <a:p>
            <a:pPr indent="0" lvl="0" marL="0" rtl="0" algn="l">
              <a:spcBef>
                <a:spcPts val="0"/>
              </a:spcBef>
              <a:spcAft>
                <a:spcPts val="0"/>
              </a:spcAft>
              <a:buNone/>
            </a:pPr>
            <a:r>
              <a:t/>
            </a:r>
            <a:endParaRPr sz="1950"/>
          </a:p>
          <a:p>
            <a:pPr indent="0" lvl="0" marL="0" rtl="0" algn="l">
              <a:spcBef>
                <a:spcPts val="0"/>
              </a:spcBef>
              <a:spcAft>
                <a:spcPts val="0"/>
              </a:spcAft>
              <a:buNone/>
            </a:pPr>
            <a:r>
              <a:rPr b="1" lang="en-US" sz="1950"/>
              <a:t>Robustness:</a:t>
            </a:r>
            <a:r>
              <a:rPr lang="en-US" sz="1950"/>
              <a:t> </a:t>
            </a:r>
            <a:r>
              <a:rPr lang="en-US" sz="1950">
                <a:solidFill>
                  <a:srgbClr val="0D0D0D"/>
                </a:solidFill>
                <a:highlight>
                  <a:srgbClr val="FFFFFF"/>
                </a:highlight>
              </a:rPr>
              <a:t>enhances robustness by combining predictions  from varied models, rendering the ensemble less susceptible to outliers and noisy data points.</a:t>
            </a:r>
            <a:endParaRPr sz="1950"/>
          </a:p>
          <a:p>
            <a:pPr indent="0" lvl="0" marL="0" rtl="0" algn="l">
              <a:spcBef>
                <a:spcPts val="0"/>
              </a:spcBef>
              <a:spcAft>
                <a:spcPts val="0"/>
              </a:spcAft>
              <a:buNone/>
            </a:pPr>
            <a:r>
              <a:t/>
            </a:r>
            <a:endParaRPr sz="1950"/>
          </a:p>
          <a:p>
            <a:pPr indent="0" lvl="0" marL="0" rtl="0" algn="l">
              <a:spcBef>
                <a:spcPts val="0"/>
              </a:spcBef>
              <a:spcAft>
                <a:spcPts val="0"/>
              </a:spcAft>
              <a:buNone/>
            </a:pPr>
            <a:r>
              <a:rPr b="1" lang="en-US" sz="1950">
                <a:solidFill>
                  <a:srgbClr val="0D0D0D"/>
                </a:solidFill>
                <a:highlight>
                  <a:srgbClr val="FFFFFF"/>
                </a:highlight>
              </a:rPr>
              <a:t>Model Agnosticism:</a:t>
            </a:r>
            <a:r>
              <a:rPr lang="en-US" sz="1950">
                <a:solidFill>
                  <a:srgbClr val="0D0D0D"/>
                </a:solidFill>
                <a:highlight>
                  <a:srgbClr val="FFFFFF"/>
                </a:highlight>
              </a:rPr>
              <a:t> utilized with any foundational learning algorithm, making it a flexible technique capable of improving the efficacy of a range of machine learning models (decision trees, neural networks, and support vector machines).</a:t>
            </a:r>
            <a:endParaRPr sz="1950"/>
          </a:p>
        </p:txBody>
      </p:sp>
      <p:sp>
        <p:nvSpPr>
          <p:cNvPr id="431" name="Google Shape;431;p37"/>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432" name="Google Shape;432;p37"/>
          <p:cNvSpPr txBox="1"/>
          <p:nvPr/>
        </p:nvSpPr>
        <p:spPr>
          <a:xfrm>
            <a:off x="9216150" y="6477000"/>
            <a:ext cx="13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Koushiki Basu</a:t>
            </a:r>
            <a:endParaRPr sz="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1"/>
          <p:cNvSpPr txBox="1"/>
          <p:nvPr>
            <p:ph type="ctrTitle"/>
          </p:nvPr>
        </p:nvSpPr>
        <p:spPr>
          <a:xfrm>
            <a:off x="2107525" y="437025"/>
            <a:ext cx="8476800" cy="997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Average Annual Delay per Commuter</a:t>
            </a:r>
            <a:endParaRPr/>
          </a:p>
          <a:p>
            <a:pPr indent="0" lvl="0" marL="0" rtl="0" algn="l">
              <a:spcBef>
                <a:spcPts val="0"/>
              </a:spcBef>
              <a:spcAft>
                <a:spcPts val="0"/>
              </a:spcAft>
              <a:buNone/>
            </a:pPr>
            <a:r>
              <a:t/>
            </a:r>
            <a:endParaRPr/>
          </a:p>
        </p:txBody>
      </p:sp>
      <p:sp>
        <p:nvSpPr>
          <p:cNvPr id="111" name="Google Shape;111;p11"/>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grpSp>
        <p:nvGrpSpPr>
          <p:cNvPr id="112" name="Google Shape;112;p11"/>
          <p:cNvGrpSpPr/>
          <p:nvPr/>
        </p:nvGrpSpPr>
        <p:grpSpPr>
          <a:xfrm>
            <a:off x="1918500" y="1434524"/>
            <a:ext cx="1741083" cy="1741083"/>
            <a:chOff x="6868325" y="1240250"/>
            <a:chExt cx="1423500" cy="1423500"/>
          </a:xfrm>
        </p:grpSpPr>
        <p:sp>
          <p:nvSpPr>
            <p:cNvPr id="113" name="Google Shape;113;p11"/>
            <p:cNvSpPr/>
            <p:nvPr/>
          </p:nvSpPr>
          <p:spPr>
            <a:xfrm>
              <a:off x="6868325" y="1240250"/>
              <a:ext cx="1423500" cy="1423500"/>
            </a:xfrm>
            <a:prstGeom prst="donut">
              <a:avLst>
                <a:gd fmla="val 1621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
          <p:nvSpPr>
            <p:cNvPr id="114" name="Google Shape;114;p11"/>
            <p:cNvSpPr/>
            <p:nvPr/>
          </p:nvSpPr>
          <p:spPr>
            <a:xfrm>
              <a:off x="6869962" y="1241900"/>
              <a:ext cx="1420200" cy="1420200"/>
            </a:xfrm>
            <a:prstGeom prst="blockArc">
              <a:avLst>
                <a:gd fmla="val 11138347" name="adj1"/>
                <a:gd fmla="val 16198046" name="adj2"/>
                <a:gd fmla="val 16139" name="adj3"/>
              </a:avLst>
            </a:prstGeom>
            <a:solidFill>
              <a:srgbClr val="DD7E6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grpSp>
      <p:sp>
        <p:nvSpPr>
          <p:cNvPr id="115" name="Google Shape;115;p11"/>
          <p:cNvSpPr txBox="1"/>
          <p:nvPr/>
        </p:nvSpPr>
        <p:spPr>
          <a:xfrm>
            <a:off x="2341969" y="2111545"/>
            <a:ext cx="8946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latin typeface="Fira Sans Extra Condensed Medium"/>
                <a:ea typeface="Fira Sans Extra Condensed Medium"/>
                <a:cs typeface="Fira Sans Extra Condensed Medium"/>
                <a:sym typeface="Fira Sans Extra Condensed Medium"/>
              </a:rPr>
              <a:t>27</a:t>
            </a:r>
            <a:r>
              <a:rPr lang="en-US" sz="2000">
                <a:solidFill>
                  <a:schemeClr val="lt1"/>
                </a:solidFill>
                <a:latin typeface="Fira Sans Extra Condensed"/>
                <a:ea typeface="Fira Sans Extra Condensed"/>
                <a:cs typeface="Fira Sans Extra Condensed"/>
                <a:sym typeface="Fira Sans Extra Condensed"/>
              </a:rPr>
              <a:t> hrs</a:t>
            </a:r>
            <a:endParaRPr sz="2000">
              <a:solidFill>
                <a:schemeClr val="lt1"/>
              </a:solidFill>
              <a:latin typeface="Fira Sans Extra Condensed"/>
              <a:ea typeface="Fira Sans Extra Condensed"/>
              <a:cs typeface="Fira Sans Extra Condensed"/>
              <a:sym typeface="Fira Sans Extra Condensed"/>
            </a:endParaRPr>
          </a:p>
        </p:txBody>
      </p:sp>
      <p:grpSp>
        <p:nvGrpSpPr>
          <p:cNvPr id="116" name="Google Shape;116;p11"/>
          <p:cNvGrpSpPr/>
          <p:nvPr/>
        </p:nvGrpSpPr>
        <p:grpSpPr>
          <a:xfrm>
            <a:off x="4123085" y="1434524"/>
            <a:ext cx="1741083" cy="1741083"/>
            <a:chOff x="6868325" y="1240250"/>
            <a:chExt cx="1423500" cy="1423500"/>
          </a:xfrm>
        </p:grpSpPr>
        <p:sp>
          <p:nvSpPr>
            <p:cNvPr id="117" name="Google Shape;117;p11"/>
            <p:cNvSpPr/>
            <p:nvPr/>
          </p:nvSpPr>
          <p:spPr>
            <a:xfrm>
              <a:off x="6868325" y="1240250"/>
              <a:ext cx="1423500" cy="1423500"/>
            </a:xfrm>
            <a:prstGeom prst="donut">
              <a:avLst>
                <a:gd fmla="val 1621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869962" y="1241900"/>
              <a:ext cx="1420200" cy="1420200"/>
            </a:xfrm>
            <a:prstGeom prst="blockArc">
              <a:avLst>
                <a:gd fmla="val 6985070" name="adj1"/>
                <a:gd fmla="val 16198046" name="adj2"/>
                <a:gd fmla="val 16139" name="adj3"/>
              </a:avLst>
            </a:prstGeom>
            <a:solidFill>
              <a:srgbClr val="CC412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nvSpPr>
        <p:spPr>
          <a:xfrm>
            <a:off x="4546554" y="2111545"/>
            <a:ext cx="8946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latin typeface="Fira Sans Extra Condensed Medium"/>
                <a:ea typeface="Fira Sans Extra Condensed Medium"/>
                <a:cs typeface="Fira Sans Extra Condensed Medium"/>
                <a:sym typeface="Fira Sans Extra Condensed Medium"/>
              </a:rPr>
              <a:t>54</a:t>
            </a:r>
            <a:r>
              <a:rPr lang="en-US" sz="2000">
                <a:solidFill>
                  <a:schemeClr val="lt1"/>
                </a:solidFill>
                <a:latin typeface="Fira Sans Extra Condensed"/>
                <a:ea typeface="Fira Sans Extra Condensed"/>
                <a:cs typeface="Fira Sans Extra Condensed"/>
                <a:sym typeface="Fira Sans Extra Condensed"/>
              </a:rPr>
              <a:t> hrs</a:t>
            </a:r>
            <a:endParaRPr sz="2000">
              <a:solidFill>
                <a:schemeClr val="lt1"/>
              </a:solidFill>
              <a:latin typeface="Fira Sans Extra Condensed"/>
              <a:ea typeface="Fira Sans Extra Condensed"/>
              <a:cs typeface="Fira Sans Extra Condensed"/>
              <a:sym typeface="Fira Sans Extra Condensed"/>
            </a:endParaRPr>
          </a:p>
        </p:txBody>
      </p:sp>
      <p:grpSp>
        <p:nvGrpSpPr>
          <p:cNvPr id="120" name="Google Shape;120;p11"/>
          <p:cNvGrpSpPr/>
          <p:nvPr/>
        </p:nvGrpSpPr>
        <p:grpSpPr>
          <a:xfrm>
            <a:off x="6327649" y="1434524"/>
            <a:ext cx="1741083" cy="1741083"/>
            <a:chOff x="6868325" y="1240250"/>
            <a:chExt cx="1423500" cy="1423500"/>
          </a:xfrm>
        </p:grpSpPr>
        <p:sp>
          <p:nvSpPr>
            <p:cNvPr id="121" name="Google Shape;121;p11"/>
            <p:cNvSpPr/>
            <p:nvPr/>
          </p:nvSpPr>
          <p:spPr>
            <a:xfrm>
              <a:off x="6868325" y="1240250"/>
              <a:ext cx="1423500" cy="1423500"/>
            </a:xfrm>
            <a:prstGeom prst="donut">
              <a:avLst>
                <a:gd fmla="val 1621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6869962" y="1241900"/>
              <a:ext cx="1420200" cy="1420200"/>
            </a:xfrm>
            <a:prstGeom prst="blockArc">
              <a:avLst>
                <a:gd fmla="val 8065830" name="adj1"/>
                <a:gd fmla="val 16198046" name="adj2"/>
                <a:gd fmla="val 16139" name="adj3"/>
              </a:avLst>
            </a:prstGeom>
            <a:solidFill>
              <a:srgbClr val="CC412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1"/>
          <p:cNvSpPr txBox="1"/>
          <p:nvPr/>
        </p:nvSpPr>
        <p:spPr>
          <a:xfrm>
            <a:off x="6751118" y="2111545"/>
            <a:ext cx="8946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latin typeface="Fira Sans Extra Condensed Medium"/>
                <a:ea typeface="Fira Sans Extra Condensed Medium"/>
                <a:cs typeface="Fira Sans Extra Condensed Medium"/>
                <a:sym typeface="Fira Sans Extra Condensed Medium"/>
              </a:rPr>
              <a:t>46</a:t>
            </a:r>
            <a:endParaRPr sz="2000">
              <a:solidFill>
                <a:schemeClr val="lt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US" sz="2000">
                <a:solidFill>
                  <a:schemeClr val="lt1"/>
                </a:solidFill>
                <a:latin typeface="Fira Sans Extra Condensed"/>
                <a:ea typeface="Fira Sans Extra Condensed"/>
                <a:cs typeface="Fira Sans Extra Condensed"/>
                <a:sym typeface="Fira Sans Extra Condensed"/>
              </a:rPr>
              <a:t>hrs</a:t>
            </a:r>
            <a:endParaRPr sz="2000">
              <a:solidFill>
                <a:schemeClr val="lt1"/>
              </a:solidFill>
              <a:latin typeface="Fira Sans Extra Condensed"/>
              <a:ea typeface="Fira Sans Extra Condensed"/>
              <a:cs typeface="Fira Sans Extra Condensed"/>
              <a:sym typeface="Fira Sans Extra Condensed"/>
            </a:endParaRPr>
          </a:p>
        </p:txBody>
      </p:sp>
      <p:grpSp>
        <p:nvGrpSpPr>
          <p:cNvPr id="124" name="Google Shape;124;p11"/>
          <p:cNvGrpSpPr/>
          <p:nvPr/>
        </p:nvGrpSpPr>
        <p:grpSpPr>
          <a:xfrm>
            <a:off x="8532265" y="1434524"/>
            <a:ext cx="1741083" cy="1741083"/>
            <a:chOff x="6868325" y="1240250"/>
            <a:chExt cx="1423500" cy="1423500"/>
          </a:xfrm>
        </p:grpSpPr>
        <p:sp>
          <p:nvSpPr>
            <p:cNvPr id="125" name="Google Shape;125;p11"/>
            <p:cNvSpPr/>
            <p:nvPr/>
          </p:nvSpPr>
          <p:spPr>
            <a:xfrm>
              <a:off x="6868325" y="1240250"/>
              <a:ext cx="1423500" cy="1423500"/>
            </a:xfrm>
            <a:prstGeom prst="donut">
              <a:avLst>
                <a:gd fmla="val 1621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6869962" y="1241900"/>
              <a:ext cx="1420200" cy="1420200"/>
            </a:xfrm>
            <a:prstGeom prst="blockArc">
              <a:avLst>
                <a:gd fmla="val 9221" name="adj1"/>
                <a:gd fmla="val 16198046" name="adj2"/>
                <a:gd fmla="val 16139" name="adj3"/>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1"/>
          <p:cNvSpPr txBox="1"/>
          <p:nvPr/>
        </p:nvSpPr>
        <p:spPr>
          <a:xfrm>
            <a:off x="8955734" y="2111545"/>
            <a:ext cx="8946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latin typeface="Fira Sans Extra Condensed Medium"/>
                <a:ea typeface="Fira Sans Extra Condensed Medium"/>
                <a:cs typeface="Fira Sans Extra Condensed Medium"/>
                <a:sym typeface="Fira Sans Extra Condensed Medium"/>
              </a:rPr>
              <a:t>119 </a:t>
            </a:r>
            <a:r>
              <a:rPr lang="en-US" sz="2000">
                <a:solidFill>
                  <a:schemeClr val="lt1"/>
                </a:solidFill>
                <a:latin typeface="Fira Sans Extra Condensed"/>
                <a:ea typeface="Fira Sans Extra Condensed"/>
                <a:cs typeface="Fira Sans Extra Condensed"/>
                <a:sym typeface="Fira Sans Extra Condensed"/>
              </a:rPr>
              <a:t>hrs</a:t>
            </a:r>
            <a:endParaRPr sz="2000">
              <a:solidFill>
                <a:schemeClr val="lt1"/>
              </a:solidFill>
              <a:latin typeface="Fira Sans Extra Condensed"/>
              <a:ea typeface="Fira Sans Extra Condensed"/>
              <a:cs typeface="Fira Sans Extra Condensed"/>
              <a:sym typeface="Fira Sans Extra Condensed"/>
            </a:endParaRPr>
          </a:p>
        </p:txBody>
      </p:sp>
      <p:sp>
        <p:nvSpPr>
          <p:cNvPr id="128" name="Google Shape;128;p11"/>
          <p:cNvSpPr txBox="1"/>
          <p:nvPr/>
        </p:nvSpPr>
        <p:spPr>
          <a:xfrm>
            <a:off x="1918835" y="3819126"/>
            <a:ext cx="1740900" cy="10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1600">
              <a:solidFill>
                <a:srgbClr val="272727"/>
              </a:solidFill>
              <a:latin typeface="Roboto"/>
              <a:ea typeface="Roboto"/>
              <a:cs typeface="Roboto"/>
              <a:sym typeface="Roboto"/>
            </a:endParaRPr>
          </a:p>
        </p:txBody>
      </p:sp>
      <p:sp>
        <p:nvSpPr>
          <p:cNvPr id="129" name="Google Shape;129;p11"/>
          <p:cNvSpPr txBox="1"/>
          <p:nvPr/>
        </p:nvSpPr>
        <p:spPr>
          <a:xfrm>
            <a:off x="4123424" y="3819126"/>
            <a:ext cx="1740900" cy="10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1600">
              <a:solidFill>
                <a:srgbClr val="272727"/>
              </a:solidFill>
              <a:latin typeface="Roboto"/>
              <a:ea typeface="Roboto"/>
              <a:cs typeface="Roboto"/>
              <a:sym typeface="Roboto"/>
            </a:endParaRPr>
          </a:p>
        </p:txBody>
      </p:sp>
      <p:sp>
        <p:nvSpPr>
          <p:cNvPr id="130" name="Google Shape;130;p11"/>
          <p:cNvSpPr txBox="1"/>
          <p:nvPr/>
        </p:nvSpPr>
        <p:spPr>
          <a:xfrm>
            <a:off x="6327992" y="3819126"/>
            <a:ext cx="1740900" cy="10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1600">
              <a:solidFill>
                <a:srgbClr val="272727"/>
              </a:solidFill>
              <a:latin typeface="Roboto"/>
              <a:ea typeface="Roboto"/>
              <a:cs typeface="Roboto"/>
              <a:sym typeface="Roboto"/>
            </a:endParaRPr>
          </a:p>
        </p:txBody>
      </p:sp>
      <p:sp>
        <p:nvSpPr>
          <p:cNvPr id="131" name="Google Shape;131;p11"/>
          <p:cNvSpPr txBox="1"/>
          <p:nvPr/>
        </p:nvSpPr>
        <p:spPr>
          <a:xfrm>
            <a:off x="8532612" y="3819126"/>
            <a:ext cx="1740900" cy="10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1600">
              <a:solidFill>
                <a:srgbClr val="272727"/>
              </a:solidFill>
              <a:latin typeface="Roboto"/>
              <a:ea typeface="Roboto"/>
              <a:cs typeface="Roboto"/>
              <a:sym typeface="Roboto"/>
            </a:endParaRPr>
          </a:p>
        </p:txBody>
      </p:sp>
      <p:sp>
        <p:nvSpPr>
          <p:cNvPr id="132" name="Google Shape;132;p11"/>
          <p:cNvSpPr txBox="1"/>
          <p:nvPr/>
        </p:nvSpPr>
        <p:spPr>
          <a:xfrm>
            <a:off x="1967778" y="3327284"/>
            <a:ext cx="1643100" cy="52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000">
                <a:solidFill>
                  <a:schemeClr val="lt1"/>
                </a:solidFill>
                <a:latin typeface="Fira Sans Extra Condensed"/>
                <a:ea typeface="Fira Sans Extra Condensed"/>
                <a:cs typeface="Fira Sans Extra Condensed"/>
                <a:sym typeface="Fira Sans Extra Condensed"/>
              </a:rPr>
              <a:t>2020</a:t>
            </a:r>
            <a:endParaRPr b="1" sz="2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rPr b="1" lang="en-US" sz="2000">
                <a:solidFill>
                  <a:schemeClr val="lt1"/>
                </a:solidFill>
                <a:latin typeface="Fira Sans Extra Condensed"/>
                <a:ea typeface="Fira Sans Extra Condensed"/>
                <a:cs typeface="Fira Sans Extra Condensed"/>
                <a:sym typeface="Fira Sans Extra Condensed"/>
              </a:rPr>
              <a:t>US Average</a:t>
            </a:r>
            <a:endParaRPr b="1" sz="2000">
              <a:solidFill>
                <a:schemeClr val="lt1"/>
              </a:solidFill>
              <a:latin typeface="Fira Sans Extra Condensed"/>
              <a:ea typeface="Fira Sans Extra Condensed"/>
              <a:cs typeface="Fira Sans Extra Condensed"/>
              <a:sym typeface="Fira Sans Extra Condensed"/>
            </a:endParaRPr>
          </a:p>
        </p:txBody>
      </p:sp>
      <p:sp>
        <p:nvSpPr>
          <p:cNvPr id="133" name="Google Shape;133;p11"/>
          <p:cNvSpPr txBox="1"/>
          <p:nvPr/>
        </p:nvSpPr>
        <p:spPr>
          <a:xfrm>
            <a:off x="4172363" y="3384459"/>
            <a:ext cx="1643100" cy="52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000">
                <a:solidFill>
                  <a:schemeClr val="lt1"/>
                </a:solidFill>
                <a:latin typeface="Fira Sans Extra Condensed"/>
                <a:ea typeface="Fira Sans Extra Condensed"/>
                <a:cs typeface="Fira Sans Extra Condensed"/>
                <a:sym typeface="Fira Sans Extra Condensed"/>
              </a:rPr>
              <a:t>2021</a:t>
            </a:r>
            <a:endParaRPr b="1" sz="2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rPr b="1" lang="en-US" sz="2000">
                <a:solidFill>
                  <a:schemeClr val="lt1"/>
                </a:solidFill>
                <a:latin typeface="Fira Sans Extra Condensed"/>
                <a:ea typeface="Fira Sans Extra Condensed"/>
                <a:cs typeface="Fira Sans Extra Condensed"/>
                <a:sym typeface="Fira Sans Extra Condensed"/>
              </a:rPr>
              <a:t>US Average</a:t>
            </a:r>
            <a:endParaRPr b="1" sz="2000">
              <a:solidFill>
                <a:schemeClr val="lt1"/>
              </a:solidFill>
              <a:latin typeface="Fira Sans Extra Condensed"/>
              <a:ea typeface="Fira Sans Extra Condensed"/>
              <a:cs typeface="Fira Sans Extra Condensed"/>
              <a:sym typeface="Fira Sans Extra Condensed"/>
            </a:endParaRPr>
          </a:p>
        </p:txBody>
      </p:sp>
      <p:sp>
        <p:nvSpPr>
          <p:cNvPr id="134" name="Google Shape;134;p11"/>
          <p:cNvSpPr txBox="1"/>
          <p:nvPr/>
        </p:nvSpPr>
        <p:spPr>
          <a:xfrm>
            <a:off x="6376928" y="3384487"/>
            <a:ext cx="1643100" cy="52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000">
                <a:solidFill>
                  <a:schemeClr val="lt1"/>
                </a:solidFill>
                <a:latin typeface="Fira Sans Extra Condensed"/>
                <a:ea typeface="Fira Sans Extra Condensed"/>
                <a:cs typeface="Fira Sans Extra Condensed"/>
                <a:sym typeface="Fira Sans Extra Condensed"/>
              </a:rPr>
              <a:t>2020</a:t>
            </a:r>
            <a:endParaRPr b="1" sz="2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rPr b="1" lang="en-US" sz="2000">
                <a:solidFill>
                  <a:schemeClr val="lt1"/>
                </a:solidFill>
                <a:latin typeface="Fira Sans Extra Condensed"/>
                <a:ea typeface="Fira Sans Extra Condensed"/>
                <a:cs typeface="Fira Sans Extra Condensed"/>
                <a:sym typeface="Fira Sans Extra Condensed"/>
              </a:rPr>
              <a:t>LA, Long Beach - Anaheim, CA</a:t>
            </a:r>
            <a:endParaRPr b="1" sz="2000">
              <a:solidFill>
                <a:schemeClr val="lt1"/>
              </a:solidFill>
              <a:latin typeface="Fira Sans Extra Condensed"/>
              <a:ea typeface="Fira Sans Extra Condensed"/>
              <a:cs typeface="Fira Sans Extra Condensed"/>
              <a:sym typeface="Fira Sans Extra Condensed"/>
            </a:endParaRPr>
          </a:p>
        </p:txBody>
      </p:sp>
      <p:sp>
        <p:nvSpPr>
          <p:cNvPr id="135" name="Google Shape;135;p11"/>
          <p:cNvSpPr txBox="1"/>
          <p:nvPr/>
        </p:nvSpPr>
        <p:spPr>
          <a:xfrm>
            <a:off x="8581543" y="3384487"/>
            <a:ext cx="1643100" cy="52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000">
                <a:solidFill>
                  <a:schemeClr val="lt1"/>
                </a:solidFill>
                <a:latin typeface="Fira Sans Extra Condensed"/>
                <a:ea typeface="Fira Sans Extra Condensed"/>
                <a:cs typeface="Fira Sans Extra Condensed"/>
                <a:sym typeface="Fira Sans Extra Condensed"/>
              </a:rPr>
              <a:t>2021</a:t>
            </a:r>
            <a:endParaRPr b="1" sz="2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rPr b="1" lang="en-US" sz="2000">
                <a:solidFill>
                  <a:schemeClr val="lt1"/>
                </a:solidFill>
                <a:latin typeface="Fira Sans Extra Condensed"/>
                <a:ea typeface="Fira Sans Extra Condensed"/>
                <a:cs typeface="Fira Sans Extra Condensed"/>
                <a:sym typeface="Fira Sans Extra Condensed"/>
              </a:rPr>
              <a:t>LA, Long Beach - Anaheim, CA</a:t>
            </a:r>
            <a:endParaRPr b="1" sz="2000">
              <a:solidFill>
                <a:schemeClr val="lt1"/>
              </a:solidFill>
              <a:latin typeface="Fira Sans Extra Condensed"/>
              <a:ea typeface="Fira Sans Extra Condensed"/>
              <a:cs typeface="Fira Sans Extra Condensed"/>
              <a:sym typeface="Fira Sans Extra Condensed"/>
            </a:endParaRPr>
          </a:p>
        </p:txBody>
      </p:sp>
      <p:sp>
        <p:nvSpPr>
          <p:cNvPr id="136" name="Google Shape;136;p11"/>
          <p:cNvSpPr txBox="1"/>
          <p:nvPr/>
        </p:nvSpPr>
        <p:spPr>
          <a:xfrm>
            <a:off x="4037925" y="5363950"/>
            <a:ext cx="698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David Schrank, Luke Albert, Bill Eisele, Tim Lomax. "2021 Urban Mobility Report and Appendices." The Texas A&amp;M Transportation Institute, 2021.</a:t>
            </a:r>
            <a:endParaRPr sz="1200"/>
          </a:p>
        </p:txBody>
      </p:sp>
      <p:sp>
        <p:nvSpPr>
          <p:cNvPr id="137" name="Google Shape;137;p11"/>
          <p:cNvSpPr txBox="1"/>
          <p:nvPr/>
        </p:nvSpPr>
        <p:spPr>
          <a:xfrm>
            <a:off x="2107525" y="941925"/>
            <a:ext cx="325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sz="2000">
              <a:solidFill>
                <a:srgbClr val="262626"/>
              </a:solidFill>
            </a:endParaRPr>
          </a:p>
        </p:txBody>
      </p:sp>
      <p:sp>
        <p:nvSpPr>
          <p:cNvPr id="138" name="Google Shape;138;p11"/>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Yohan Berg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8"/>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Bagging - Random Forest</a:t>
            </a:r>
            <a:endParaRPr/>
          </a:p>
        </p:txBody>
      </p:sp>
      <p:sp>
        <p:nvSpPr>
          <p:cNvPr id="439" name="Google Shape;439;p38"/>
          <p:cNvSpPr txBox="1"/>
          <p:nvPr>
            <p:ph idx="2" type="body"/>
          </p:nvPr>
        </p:nvSpPr>
        <p:spPr>
          <a:xfrm>
            <a:off x="1569575" y="1122450"/>
            <a:ext cx="9301500" cy="1856700"/>
          </a:xfrm>
          <a:prstGeom prst="rect">
            <a:avLst/>
          </a:prstGeom>
        </p:spPr>
        <p:txBody>
          <a:bodyPr anchorCtr="0" anchor="t" bIns="0" lIns="0" spcFirstLastPara="1" rIns="0" wrap="square" tIns="0">
            <a:noAutofit/>
          </a:bodyPr>
          <a:lstStyle/>
          <a:p>
            <a:pPr indent="-349250" lvl="0" marL="457200" rtl="0" algn="l">
              <a:spcBef>
                <a:spcPts val="0"/>
              </a:spcBef>
              <a:spcAft>
                <a:spcPts val="0"/>
              </a:spcAft>
              <a:buClr>
                <a:srgbClr val="0D0D0D"/>
              </a:buClr>
              <a:buSzPts val="1900"/>
              <a:buChar char="▪"/>
            </a:pPr>
            <a:r>
              <a:rPr lang="en-US" sz="1900">
                <a:solidFill>
                  <a:srgbClr val="0D0D0D"/>
                </a:solidFill>
                <a:highlight>
                  <a:srgbClr val="FFFFFF"/>
                </a:highlight>
              </a:rPr>
              <a:t>mitigate overfitting and improve generalization by aggregating predictions from multiple decision trees, offering high accuracy and robustness across diverse datasets</a:t>
            </a:r>
            <a:endParaRPr sz="1900">
              <a:solidFill>
                <a:srgbClr val="0D0D0D"/>
              </a:solidFill>
              <a:highlight>
                <a:srgbClr val="FFFFFF"/>
              </a:highlight>
            </a:endParaRPr>
          </a:p>
          <a:p>
            <a:pPr indent="-349250" lvl="0" marL="457200" rtl="0" algn="l">
              <a:spcBef>
                <a:spcPts val="0"/>
              </a:spcBef>
              <a:spcAft>
                <a:spcPts val="0"/>
              </a:spcAft>
              <a:buClr>
                <a:srgbClr val="0D0D0D"/>
              </a:buClr>
              <a:buSzPts val="1900"/>
              <a:buChar char="▪"/>
            </a:pPr>
            <a:r>
              <a:rPr lang="en-US" sz="1900">
                <a:solidFill>
                  <a:srgbClr val="0D0D0D"/>
                </a:solidFill>
                <a:highlight>
                  <a:srgbClr val="FFFFFF"/>
                </a:highlight>
              </a:rPr>
              <a:t>ensemble approach, coupled with bagging and random feature selection, enhances model stability, scalability, and interpretability, making it suitable for handling high-dimensional data, and noisy environments.</a:t>
            </a:r>
            <a:endParaRPr sz="1900">
              <a:solidFill>
                <a:srgbClr val="0D0D0D"/>
              </a:solidFill>
              <a:highlight>
                <a:srgbClr val="FFFFFF"/>
              </a:highlight>
            </a:endParaRPr>
          </a:p>
        </p:txBody>
      </p:sp>
      <p:sp>
        <p:nvSpPr>
          <p:cNvPr id="440" name="Google Shape;440;p38"/>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441" name="Google Shape;441;p38"/>
          <p:cNvPicPr preferRelativeResize="0"/>
          <p:nvPr/>
        </p:nvPicPr>
        <p:blipFill>
          <a:blip r:embed="rId3">
            <a:alphaModFix/>
          </a:blip>
          <a:stretch>
            <a:fillRect/>
          </a:stretch>
        </p:blipFill>
        <p:spPr>
          <a:xfrm>
            <a:off x="3269050" y="3057450"/>
            <a:ext cx="6003900" cy="2824225"/>
          </a:xfrm>
          <a:prstGeom prst="rect">
            <a:avLst/>
          </a:prstGeom>
          <a:noFill/>
          <a:ln>
            <a:noFill/>
          </a:ln>
        </p:spPr>
      </p:pic>
      <p:sp>
        <p:nvSpPr>
          <p:cNvPr id="442" name="Google Shape;442;p38"/>
          <p:cNvSpPr txBox="1"/>
          <p:nvPr/>
        </p:nvSpPr>
        <p:spPr>
          <a:xfrm>
            <a:off x="9216150" y="6477000"/>
            <a:ext cx="13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Koushiki Basu</a:t>
            </a:r>
            <a:endParaRPr sz="2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9"/>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Bagging - Random Forest</a:t>
            </a:r>
            <a:endParaRPr/>
          </a:p>
        </p:txBody>
      </p:sp>
      <p:sp>
        <p:nvSpPr>
          <p:cNvPr id="449" name="Google Shape;449;p39"/>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50" name="Google Shape;450;p39"/>
          <p:cNvPicPr preferRelativeResize="0"/>
          <p:nvPr/>
        </p:nvPicPr>
        <p:blipFill rotWithShape="1">
          <a:blip r:embed="rId3">
            <a:alphaModFix/>
          </a:blip>
          <a:srcRect b="0" l="1719" r="0" t="0"/>
          <a:stretch/>
        </p:blipFill>
        <p:spPr>
          <a:xfrm>
            <a:off x="2107525" y="1038200"/>
            <a:ext cx="8574477" cy="4934026"/>
          </a:xfrm>
          <a:prstGeom prst="rect">
            <a:avLst/>
          </a:prstGeom>
          <a:noFill/>
          <a:ln>
            <a:noFill/>
          </a:ln>
        </p:spPr>
      </p:pic>
      <p:sp>
        <p:nvSpPr>
          <p:cNvPr id="451" name="Google Shape;451;p39"/>
          <p:cNvSpPr txBox="1"/>
          <p:nvPr/>
        </p:nvSpPr>
        <p:spPr>
          <a:xfrm>
            <a:off x="9216150" y="6477000"/>
            <a:ext cx="13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Koushiki Basu</a:t>
            </a:r>
            <a:endParaRPr sz="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0"/>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Boosting</a:t>
            </a:r>
            <a:endParaRPr/>
          </a:p>
        </p:txBody>
      </p:sp>
      <p:sp>
        <p:nvSpPr>
          <p:cNvPr id="458" name="Google Shape;458;p40"/>
          <p:cNvSpPr txBox="1"/>
          <p:nvPr>
            <p:ph idx="2" type="body"/>
          </p:nvPr>
        </p:nvSpPr>
        <p:spPr>
          <a:xfrm>
            <a:off x="2107525" y="1598100"/>
            <a:ext cx="7989000" cy="3661800"/>
          </a:xfrm>
          <a:prstGeom prst="rect">
            <a:avLst/>
          </a:prstGeom>
        </p:spPr>
        <p:txBody>
          <a:bodyPr anchorCtr="0" anchor="t" bIns="0" lIns="0" spcFirstLastPara="1" rIns="0" wrap="square" tIns="0">
            <a:normAutofit fontScale="55000" lnSpcReduction="10000"/>
          </a:bodyPr>
          <a:lstStyle/>
          <a:p>
            <a:pPr indent="0" lvl="0" marL="0" rtl="0" algn="l">
              <a:spcBef>
                <a:spcPts val="0"/>
              </a:spcBef>
              <a:spcAft>
                <a:spcPts val="0"/>
              </a:spcAft>
              <a:buNone/>
            </a:pPr>
            <a:r>
              <a:rPr b="1" lang="en-US" sz="3600"/>
              <a:t>Sequential Training: </a:t>
            </a:r>
            <a:r>
              <a:rPr lang="en-US" sz="3600"/>
              <a:t>Each model is trained one after the other, learning specifically from the mistakes of the model before it.</a:t>
            </a:r>
            <a:endParaRPr sz="3600"/>
          </a:p>
          <a:p>
            <a:pPr indent="0" lvl="0" marL="0" rtl="0" algn="l">
              <a:spcBef>
                <a:spcPts val="0"/>
              </a:spcBef>
              <a:spcAft>
                <a:spcPts val="0"/>
              </a:spcAft>
              <a:buNone/>
            </a:pPr>
            <a:r>
              <a:t/>
            </a:r>
            <a:endParaRPr b="1" sz="3600"/>
          </a:p>
          <a:p>
            <a:pPr indent="0" lvl="0" marL="0" rtl="0" algn="l">
              <a:spcBef>
                <a:spcPts val="0"/>
              </a:spcBef>
              <a:spcAft>
                <a:spcPts val="0"/>
              </a:spcAft>
              <a:buNone/>
            </a:pPr>
            <a:r>
              <a:rPr b="1" lang="en-US" sz="3600"/>
              <a:t>Error Focus: </a:t>
            </a:r>
            <a:r>
              <a:rPr lang="en-US" sz="3600"/>
              <a:t>The training focuses on instances that were previously incorrect, adjusting their importance in the next model.</a:t>
            </a:r>
            <a:endParaRPr sz="3600"/>
          </a:p>
          <a:p>
            <a:pPr indent="0" lvl="0" marL="0" rtl="0" algn="l">
              <a:spcBef>
                <a:spcPts val="0"/>
              </a:spcBef>
              <a:spcAft>
                <a:spcPts val="0"/>
              </a:spcAft>
              <a:buNone/>
            </a:pPr>
            <a:r>
              <a:t/>
            </a:r>
            <a:endParaRPr b="1" sz="3600"/>
          </a:p>
          <a:p>
            <a:pPr indent="0" lvl="0" marL="0" rtl="0" algn="l">
              <a:spcBef>
                <a:spcPts val="0"/>
              </a:spcBef>
              <a:spcAft>
                <a:spcPts val="0"/>
              </a:spcAft>
              <a:buNone/>
            </a:pPr>
            <a:r>
              <a:rPr b="1" lang="en-US" sz="3600"/>
              <a:t>Reduces Bias and Variance: </a:t>
            </a:r>
            <a:r>
              <a:rPr lang="en-US" sz="3600"/>
              <a:t>Boosting starts with simple assumptions and gradually becomes more complex to improve prediction accuracy and reduce errors.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b="1" lang="en-US" sz="3600"/>
              <a:t>Shallow Trees for Interpretability</a:t>
            </a:r>
            <a:r>
              <a:rPr lang="en-US" sz="3600"/>
              <a:t>: Unlike in bagging techniques like Random Forest where trees are fully grown, boosting uses shallow trees (trees with fewer splits), which enhances their interpretability.</a:t>
            </a:r>
            <a:endParaRPr b="1" sz="3600">
              <a:solidFill>
                <a:schemeClr val="lt2"/>
              </a:solidFill>
            </a:endParaRPr>
          </a:p>
        </p:txBody>
      </p:sp>
      <p:sp>
        <p:nvSpPr>
          <p:cNvPr id="459" name="Google Shape;459;p40"/>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460" name="Google Shape;460;p40"/>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Tsu-Hao Fu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1"/>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Boosting - XGBoost</a:t>
            </a:r>
            <a:endParaRPr/>
          </a:p>
        </p:txBody>
      </p:sp>
      <p:sp>
        <p:nvSpPr>
          <p:cNvPr id="467" name="Google Shape;467;p41"/>
          <p:cNvSpPr txBox="1"/>
          <p:nvPr>
            <p:ph idx="2" type="body"/>
          </p:nvPr>
        </p:nvSpPr>
        <p:spPr>
          <a:xfrm>
            <a:off x="2188306" y="1329964"/>
            <a:ext cx="7365900" cy="34116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a:t>eXtreme Gradient Boosting enhances traditional gradient boosting methods by incorporating regularization to prevent overfitting, improving its generalization capabilities.</a:t>
            </a:r>
            <a:endParaRPr/>
          </a:p>
          <a:p>
            <a:pPr indent="0" lvl="0" marL="0" rtl="0" algn="l">
              <a:spcBef>
                <a:spcPts val="0"/>
              </a:spcBef>
              <a:spcAft>
                <a:spcPts val="0"/>
              </a:spcAft>
              <a:buNone/>
            </a:pPr>
            <a:r>
              <a:t/>
            </a:r>
            <a:endParaRPr/>
          </a:p>
        </p:txBody>
      </p:sp>
      <p:sp>
        <p:nvSpPr>
          <p:cNvPr id="468" name="Google Shape;468;p41"/>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469" name="Google Shape;469;p41"/>
          <p:cNvPicPr preferRelativeResize="0"/>
          <p:nvPr/>
        </p:nvPicPr>
        <p:blipFill>
          <a:blip r:embed="rId3">
            <a:alphaModFix/>
          </a:blip>
          <a:stretch>
            <a:fillRect/>
          </a:stretch>
        </p:blipFill>
        <p:spPr>
          <a:xfrm>
            <a:off x="2666050" y="2779075"/>
            <a:ext cx="6091100" cy="3268025"/>
          </a:xfrm>
          <a:prstGeom prst="rect">
            <a:avLst/>
          </a:prstGeom>
          <a:noFill/>
          <a:ln>
            <a:noFill/>
          </a:ln>
        </p:spPr>
      </p:pic>
      <p:sp>
        <p:nvSpPr>
          <p:cNvPr id="470" name="Google Shape;470;p41"/>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Tsu-Hao Fu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2"/>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Boosting - LightGBM</a:t>
            </a:r>
            <a:endParaRPr/>
          </a:p>
        </p:txBody>
      </p:sp>
      <p:sp>
        <p:nvSpPr>
          <p:cNvPr id="477" name="Google Shape;477;p42"/>
          <p:cNvSpPr txBox="1"/>
          <p:nvPr>
            <p:ph idx="2" type="body"/>
          </p:nvPr>
        </p:nvSpPr>
        <p:spPr>
          <a:xfrm>
            <a:off x="2413056" y="1245414"/>
            <a:ext cx="7365900" cy="34116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a:t>Light Gradient Boosting Machine optimizes performance through innovative techniques like Gradient-based One-Side Sampling (GOSS)</a:t>
            </a:r>
            <a:endParaRPr/>
          </a:p>
          <a:p>
            <a:pPr indent="0" lvl="0" marL="0" rtl="0" algn="l">
              <a:spcBef>
                <a:spcPts val="0"/>
              </a:spcBef>
              <a:spcAft>
                <a:spcPts val="0"/>
              </a:spcAft>
              <a:buClr>
                <a:schemeClr val="dk1"/>
              </a:buClr>
              <a:buSzPts val="1100"/>
              <a:buFont typeface="Arial"/>
              <a:buNone/>
            </a:pPr>
            <a:r>
              <a:rPr lang="en-US"/>
              <a:t>and Exclusive Feature Bundling (EFB), which stream-</a:t>
            </a:r>
            <a:endParaRPr/>
          </a:p>
          <a:p>
            <a:pPr indent="0" lvl="0" marL="0" rtl="0" algn="l">
              <a:spcBef>
                <a:spcPts val="0"/>
              </a:spcBef>
              <a:spcAft>
                <a:spcPts val="0"/>
              </a:spcAft>
              <a:buClr>
                <a:schemeClr val="dk1"/>
              </a:buClr>
              <a:buSzPts val="1100"/>
              <a:buFont typeface="Arial"/>
              <a:buNone/>
            </a:pPr>
            <a:r>
              <a:rPr lang="en-US"/>
              <a:t>line data processing and reduce dimensionality.</a:t>
            </a:r>
            <a:endParaRPr/>
          </a:p>
          <a:p>
            <a:pPr indent="0" lvl="0" marL="0" rtl="0" algn="l">
              <a:spcBef>
                <a:spcPts val="0"/>
              </a:spcBef>
              <a:spcAft>
                <a:spcPts val="0"/>
              </a:spcAft>
              <a:buNone/>
            </a:pPr>
            <a:r>
              <a:t/>
            </a:r>
            <a:endParaRPr/>
          </a:p>
        </p:txBody>
      </p:sp>
      <p:sp>
        <p:nvSpPr>
          <p:cNvPr id="478" name="Google Shape;478;p42"/>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479" name="Google Shape;479;p42"/>
          <p:cNvPicPr preferRelativeResize="0"/>
          <p:nvPr/>
        </p:nvPicPr>
        <p:blipFill>
          <a:blip r:embed="rId3">
            <a:alphaModFix/>
          </a:blip>
          <a:stretch>
            <a:fillRect/>
          </a:stretch>
        </p:blipFill>
        <p:spPr>
          <a:xfrm>
            <a:off x="2667000" y="2832625"/>
            <a:ext cx="5971325" cy="3203750"/>
          </a:xfrm>
          <a:prstGeom prst="rect">
            <a:avLst/>
          </a:prstGeom>
          <a:noFill/>
          <a:ln>
            <a:noFill/>
          </a:ln>
        </p:spPr>
      </p:pic>
      <p:sp>
        <p:nvSpPr>
          <p:cNvPr id="480" name="Google Shape;480;p42"/>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Tsu-Hao Fu</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3"/>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Boosting - CatBoost </a:t>
            </a:r>
            <a:endParaRPr/>
          </a:p>
        </p:txBody>
      </p:sp>
      <p:sp>
        <p:nvSpPr>
          <p:cNvPr id="487" name="Google Shape;487;p43"/>
          <p:cNvSpPr txBox="1"/>
          <p:nvPr>
            <p:ph idx="2" type="body"/>
          </p:nvPr>
        </p:nvSpPr>
        <p:spPr>
          <a:xfrm>
            <a:off x="2205981" y="1439614"/>
            <a:ext cx="7365900" cy="34116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a:t>CatBoost employs ordered boosting, a permutation-driven alternative to the classic gradient boosting method,which significantly reduces	overfitting and improves the model’s accuracy.</a:t>
            </a:r>
            <a:endParaRPr/>
          </a:p>
          <a:p>
            <a:pPr indent="0" lvl="0" marL="0" rtl="0" algn="l">
              <a:spcBef>
                <a:spcPts val="0"/>
              </a:spcBef>
              <a:spcAft>
                <a:spcPts val="0"/>
              </a:spcAft>
              <a:buNone/>
            </a:pPr>
            <a:r>
              <a:t/>
            </a:r>
            <a:endParaRPr/>
          </a:p>
        </p:txBody>
      </p:sp>
      <p:sp>
        <p:nvSpPr>
          <p:cNvPr id="488" name="Google Shape;488;p43"/>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489" name="Google Shape;489;p43"/>
          <p:cNvPicPr preferRelativeResize="0"/>
          <p:nvPr/>
        </p:nvPicPr>
        <p:blipFill>
          <a:blip r:embed="rId3">
            <a:alphaModFix/>
          </a:blip>
          <a:stretch>
            <a:fillRect/>
          </a:stretch>
        </p:blipFill>
        <p:spPr>
          <a:xfrm>
            <a:off x="2615900" y="2745925"/>
            <a:ext cx="6223025" cy="3338799"/>
          </a:xfrm>
          <a:prstGeom prst="rect">
            <a:avLst/>
          </a:prstGeom>
          <a:noFill/>
          <a:ln>
            <a:noFill/>
          </a:ln>
        </p:spPr>
      </p:pic>
      <p:sp>
        <p:nvSpPr>
          <p:cNvPr id="490" name="Google Shape;490;p43"/>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Tsu-Hao Fu</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4"/>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Neural Networks</a:t>
            </a:r>
            <a:endParaRPr/>
          </a:p>
        </p:txBody>
      </p:sp>
      <p:sp>
        <p:nvSpPr>
          <p:cNvPr id="497" name="Google Shape;497;p44"/>
          <p:cNvSpPr txBox="1"/>
          <p:nvPr>
            <p:ph idx="2" type="body"/>
          </p:nvPr>
        </p:nvSpPr>
        <p:spPr>
          <a:xfrm>
            <a:off x="2667000" y="1167975"/>
            <a:ext cx="7365900" cy="4578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By combining many perceptrons, </a:t>
            </a:r>
            <a:r>
              <a:rPr lang="en-US"/>
              <a:t>Neural Networks can learn non-linear patterns among the features for many tasks, including classification.</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Expressive:</a:t>
            </a:r>
            <a:r>
              <a:rPr lang="en-US"/>
              <a:t> Deep Neural Networks can learn very complex patterns in data. This can help the model learn feature relationships that other models may miss, but can also cause the model to easily overfit.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Regularization:</a:t>
            </a:r>
            <a:r>
              <a:rPr lang="en-US"/>
              <a:t> Several techniques exist to help Neural Networks combat overfitting. Of these, Batch Normalization and Dropout were employed to allow the Neural Network to train longer without underperforming on test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Sensitive to Imbalanced Data:</a:t>
            </a:r>
            <a:r>
              <a:rPr lang="en-US"/>
              <a:t> Neural Networks are sensitive to </a:t>
            </a:r>
            <a:r>
              <a:rPr lang="en-US"/>
              <a:t>imbalanced</a:t>
            </a:r>
            <a:r>
              <a:rPr lang="en-US"/>
              <a:t> data which is present in our dataset. We will see the effects of this in the results section.</a:t>
            </a:r>
            <a:endParaRPr/>
          </a:p>
        </p:txBody>
      </p:sp>
      <p:sp>
        <p:nvSpPr>
          <p:cNvPr id="498" name="Google Shape;498;p44"/>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499" name="Google Shape;499;p44"/>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Yohan Berg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5"/>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Neural Networks - Model</a:t>
            </a:r>
            <a:endParaRPr/>
          </a:p>
        </p:txBody>
      </p:sp>
      <p:sp>
        <p:nvSpPr>
          <p:cNvPr id="506" name="Google Shape;506;p45"/>
          <p:cNvSpPr txBox="1"/>
          <p:nvPr>
            <p:ph idx="2" type="body"/>
          </p:nvPr>
        </p:nvSpPr>
        <p:spPr>
          <a:xfrm>
            <a:off x="2666050" y="1917393"/>
            <a:ext cx="7365900" cy="1156800"/>
          </a:xfrm>
          <a:prstGeom prst="rect">
            <a:avLst/>
          </a:prstGeom>
        </p:spPr>
        <p:txBody>
          <a:bodyPr anchorCtr="0" anchor="t" bIns="0" lIns="0" spcFirstLastPara="1" rIns="0" wrap="square" tIns="0">
            <a:normAutofit/>
          </a:bodyPr>
          <a:lstStyle/>
          <a:p>
            <a:pPr indent="-342900" lvl="0" marL="457200" rtl="0" algn="l">
              <a:spcBef>
                <a:spcPts val="0"/>
              </a:spcBef>
              <a:spcAft>
                <a:spcPts val="0"/>
              </a:spcAft>
              <a:buSzPts val="1800"/>
              <a:buChar char="-"/>
            </a:pPr>
            <a:r>
              <a:rPr lang="en-US"/>
              <a:t>2 Hidden Layers of size 128 and 64</a:t>
            </a:r>
            <a:endParaRPr/>
          </a:p>
          <a:p>
            <a:pPr indent="-342900" lvl="0" marL="457200" rtl="0" algn="l">
              <a:spcBef>
                <a:spcPts val="0"/>
              </a:spcBef>
              <a:spcAft>
                <a:spcPts val="0"/>
              </a:spcAft>
              <a:buSzPts val="1800"/>
              <a:buChar char="-"/>
            </a:pPr>
            <a:r>
              <a:rPr lang="en-US"/>
              <a:t>ReLU Activation function &amp; Softmax output activation function</a:t>
            </a:r>
            <a:endParaRPr/>
          </a:p>
          <a:p>
            <a:pPr indent="-342900" lvl="0" marL="457200" rtl="0" algn="l">
              <a:spcBef>
                <a:spcPts val="0"/>
              </a:spcBef>
              <a:spcAft>
                <a:spcPts val="0"/>
              </a:spcAft>
              <a:buSzPts val="1800"/>
              <a:buChar char="-"/>
            </a:pPr>
            <a:r>
              <a:rPr lang="en-US"/>
              <a:t>Batchnorm and Dropout after each hidden layer for regularization.</a:t>
            </a:r>
            <a:endParaRPr/>
          </a:p>
          <a:p>
            <a:pPr indent="0" lvl="0" marL="0" rtl="0" algn="l">
              <a:spcBef>
                <a:spcPts val="0"/>
              </a:spcBef>
              <a:spcAft>
                <a:spcPts val="0"/>
              </a:spcAft>
              <a:buNone/>
            </a:pPr>
            <a:r>
              <a:t/>
            </a:r>
            <a:endParaRPr/>
          </a:p>
        </p:txBody>
      </p:sp>
      <p:sp>
        <p:nvSpPr>
          <p:cNvPr id="507" name="Google Shape;507;p45"/>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508" name="Google Shape;508;p45"/>
          <p:cNvPicPr preferRelativeResize="0"/>
          <p:nvPr/>
        </p:nvPicPr>
        <p:blipFill>
          <a:blip r:embed="rId3">
            <a:alphaModFix/>
          </a:blip>
          <a:stretch>
            <a:fillRect/>
          </a:stretch>
        </p:blipFill>
        <p:spPr>
          <a:xfrm>
            <a:off x="5644775" y="2785150"/>
            <a:ext cx="5226424" cy="3325150"/>
          </a:xfrm>
          <a:prstGeom prst="rect">
            <a:avLst/>
          </a:prstGeom>
          <a:noFill/>
          <a:ln>
            <a:noFill/>
          </a:ln>
        </p:spPr>
      </p:pic>
      <p:sp>
        <p:nvSpPr>
          <p:cNvPr id="509" name="Google Shape;509;p45"/>
          <p:cNvSpPr txBox="1"/>
          <p:nvPr/>
        </p:nvSpPr>
        <p:spPr>
          <a:xfrm>
            <a:off x="2666050" y="2967300"/>
            <a:ext cx="2978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262626"/>
                </a:solidFill>
              </a:rPr>
              <a:t>Trained separately on full dataset and resampled dataset.</a:t>
            </a:r>
            <a:endParaRPr sz="1800">
              <a:solidFill>
                <a:srgbClr val="262626"/>
              </a:solidFill>
            </a:endParaRPr>
          </a:p>
        </p:txBody>
      </p:sp>
      <p:sp>
        <p:nvSpPr>
          <p:cNvPr id="510" name="Google Shape;510;p45"/>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Yohan Berg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6"/>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Batch Normalization and Dropout</a:t>
            </a:r>
            <a:endParaRPr/>
          </a:p>
        </p:txBody>
      </p:sp>
      <p:sp>
        <p:nvSpPr>
          <p:cNvPr id="517" name="Google Shape;517;p46"/>
          <p:cNvSpPr txBox="1"/>
          <p:nvPr>
            <p:ph idx="1" type="subTitle"/>
          </p:nvPr>
        </p:nvSpPr>
        <p:spPr>
          <a:xfrm>
            <a:off x="2107518" y="1345167"/>
            <a:ext cx="7989000" cy="338700"/>
          </a:xfrm>
          <a:prstGeom prst="rect">
            <a:avLst/>
          </a:prstGeom>
        </p:spPr>
        <p:txBody>
          <a:bodyPr anchorCtr="0" anchor="t" bIns="0" lIns="0" spcFirstLastPara="1" rIns="0" wrap="square" tIns="0">
            <a:spAutoFit/>
          </a:bodyPr>
          <a:lstStyle/>
          <a:p>
            <a:pPr indent="0" lvl="0" marL="0" rtl="0" algn="l">
              <a:spcBef>
                <a:spcPts val="1000"/>
              </a:spcBef>
              <a:spcAft>
                <a:spcPts val="0"/>
              </a:spcAft>
              <a:buNone/>
            </a:pPr>
            <a:r>
              <a:rPr lang="en-US"/>
              <a:t>Batch Normalization</a:t>
            </a:r>
            <a:endParaRPr/>
          </a:p>
        </p:txBody>
      </p:sp>
      <p:sp>
        <p:nvSpPr>
          <p:cNvPr id="518" name="Google Shape;518;p46"/>
          <p:cNvSpPr txBox="1"/>
          <p:nvPr>
            <p:ph idx="2" type="body"/>
          </p:nvPr>
        </p:nvSpPr>
        <p:spPr>
          <a:xfrm>
            <a:off x="2666050" y="1917402"/>
            <a:ext cx="7365900" cy="1411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Neural Network tend to perform better on normalized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technique  implemented as a layer that helps normalize the hidden layers while speeding up training.</a:t>
            </a:r>
            <a:endParaRPr/>
          </a:p>
        </p:txBody>
      </p:sp>
      <p:sp>
        <p:nvSpPr>
          <p:cNvPr id="519" name="Google Shape;519;p46"/>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520" name="Google Shape;520;p46"/>
          <p:cNvSpPr txBox="1"/>
          <p:nvPr>
            <p:ph idx="1" type="subTitle"/>
          </p:nvPr>
        </p:nvSpPr>
        <p:spPr>
          <a:xfrm>
            <a:off x="2107518" y="3428992"/>
            <a:ext cx="7989000" cy="338700"/>
          </a:xfrm>
          <a:prstGeom prst="rect">
            <a:avLst/>
          </a:prstGeom>
        </p:spPr>
        <p:txBody>
          <a:bodyPr anchorCtr="0" anchor="t" bIns="0" lIns="0" spcFirstLastPara="1" rIns="0" wrap="square" tIns="0">
            <a:spAutoFit/>
          </a:bodyPr>
          <a:lstStyle/>
          <a:p>
            <a:pPr indent="0" lvl="0" marL="0" rtl="0" algn="l">
              <a:spcBef>
                <a:spcPts val="1000"/>
              </a:spcBef>
              <a:spcAft>
                <a:spcPts val="0"/>
              </a:spcAft>
              <a:buNone/>
            </a:pPr>
            <a:r>
              <a:rPr lang="en-US"/>
              <a:t>Dropout</a:t>
            </a:r>
            <a:endParaRPr/>
          </a:p>
        </p:txBody>
      </p:sp>
      <p:sp>
        <p:nvSpPr>
          <p:cNvPr id="521" name="Google Shape;521;p46"/>
          <p:cNvSpPr txBox="1"/>
          <p:nvPr>
            <p:ph idx="2" type="body"/>
          </p:nvPr>
        </p:nvSpPr>
        <p:spPr>
          <a:xfrm>
            <a:off x="2666050" y="4001227"/>
            <a:ext cx="7365900" cy="1411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Sometimes, neurons can learn </a:t>
            </a:r>
            <a:r>
              <a:rPr lang="en-US"/>
              <a:t>spurious</a:t>
            </a:r>
            <a:r>
              <a:rPr lang="en-US"/>
              <a:t> patterns in the data called “conspiracies” that cause overfitting.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By randomly disabling neurons during learning, the model cannot rely on “conspiracies” and must learn stable and general patterns.</a:t>
            </a:r>
            <a:endParaRPr/>
          </a:p>
        </p:txBody>
      </p:sp>
      <p:sp>
        <p:nvSpPr>
          <p:cNvPr id="522" name="Google Shape;522;p46"/>
          <p:cNvSpPr txBox="1"/>
          <p:nvPr/>
        </p:nvSpPr>
        <p:spPr>
          <a:xfrm>
            <a:off x="1594850" y="5434950"/>
            <a:ext cx="4273200" cy="743400"/>
          </a:xfrm>
          <a:prstGeom prst="rect">
            <a:avLst/>
          </a:prstGeom>
          <a:noFill/>
          <a:ln>
            <a:noFill/>
          </a:ln>
        </p:spPr>
        <p:txBody>
          <a:bodyPr anchorCtr="0" anchor="t" bIns="91425" lIns="91425" spcFirstLastPara="1" rIns="91425" wrap="square" tIns="91425">
            <a:spAutoFit/>
          </a:bodyPr>
          <a:lstStyle/>
          <a:p>
            <a:pPr indent="-12700" lvl="0" marL="355600" rtl="0" algn="l">
              <a:lnSpc>
                <a:spcPct val="115000"/>
              </a:lnSpc>
              <a:spcBef>
                <a:spcPts val="1200"/>
              </a:spcBef>
              <a:spcAft>
                <a:spcPts val="1200"/>
              </a:spcAft>
              <a:buNone/>
            </a:pPr>
            <a:r>
              <a:rPr lang="en-US" sz="1100">
                <a:solidFill>
                  <a:schemeClr val="dk1"/>
                </a:solidFill>
              </a:rPr>
              <a:t>Doshi, K. (2021, May 29). </a:t>
            </a:r>
            <a:r>
              <a:rPr i="1" lang="en-US" sz="1100">
                <a:solidFill>
                  <a:schemeClr val="dk1"/>
                </a:solidFill>
              </a:rPr>
              <a:t>Batch norm explained visually - how it works, and Why Neural Networks Need it</a:t>
            </a:r>
            <a:r>
              <a:rPr lang="en-US" sz="1100">
                <a:solidFill>
                  <a:schemeClr val="dk1"/>
                </a:solidFill>
              </a:rPr>
              <a:t>. Medium.</a:t>
            </a:r>
            <a:endParaRPr sz="1100">
              <a:solidFill>
                <a:schemeClr val="dk1"/>
              </a:solidFill>
            </a:endParaRPr>
          </a:p>
        </p:txBody>
      </p:sp>
      <p:sp>
        <p:nvSpPr>
          <p:cNvPr id="523" name="Google Shape;523;p46"/>
          <p:cNvSpPr txBox="1"/>
          <p:nvPr/>
        </p:nvSpPr>
        <p:spPr>
          <a:xfrm>
            <a:off x="6096000" y="5434950"/>
            <a:ext cx="4093200" cy="548700"/>
          </a:xfrm>
          <a:prstGeom prst="rect">
            <a:avLst/>
          </a:prstGeom>
          <a:noFill/>
          <a:ln>
            <a:noFill/>
          </a:ln>
        </p:spPr>
        <p:txBody>
          <a:bodyPr anchorCtr="0" anchor="t" bIns="91425" lIns="91425" spcFirstLastPara="1" rIns="91425" wrap="square" tIns="91425">
            <a:spAutoFit/>
          </a:bodyPr>
          <a:lstStyle/>
          <a:p>
            <a:pPr indent="-12700" lvl="0" marL="355600" rtl="0" algn="l">
              <a:lnSpc>
                <a:spcPct val="115000"/>
              </a:lnSpc>
              <a:spcBef>
                <a:spcPts val="1200"/>
              </a:spcBef>
              <a:spcAft>
                <a:spcPts val="1200"/>
              </a:spcAft>
              <a:buNone/>
            </a:pPr>
            <a:r>
              <a:rPr lang="en-US" sz="1100">
                <a:solidFill>
                  <a:schemeClr val="dk1"/>
                </a:solidFill>
              </a:rPr>
              <a:t>Ryanholbrook. (2023, April 20). </a:t>
            </a:r>
            <a:r>
              <a:rPr i="1" lang="en-US" sz="1100">
                <a:solidFill>
                  <a:schemeClr val="dk1"/>
                </a:solidFill>
              </a:rPr>
              <a:t>Dropout and batch normalization</a:t>
            </a:r>
            <a:r>
              <a:rPr lang="en-US" sz="1100">
                <a:solidFill>
                  <a:schemeClr val="dk1"/>
                </a:solidFill>
              </a:rPr>
              <a:t>. Kaggle. </a:t>
            </a:r>
            <a:endParaRPr sz="1100">
              <a:solidFill>
                <a:schemeClr val="dk1"/>
              </a:solidFill>
            </a:endParaRPr>
          </a:p>
        </p:txBody>
      </p:sp>
      <p:sp>
        <p:nvSpPr>
          <p:cNvPr id="524" name="Google Shape;524;p46"/>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Yohan Berg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7"/>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Neural Networks - Results</a:t>
            </a:r>
            <a:endParaRPr/>
          </a:p>
        </p:txBody>
      </p:sp>
      <p:sp>
        <p:nvSpPr>
          <p:cNvPr id="531" name="Google Shape;531;p47"/>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532" name="Google Shape;532;p47"/>
          <p:cNvPicPr preferRelativeResize="0"/>
          <p:nvPr/>
        </p:nvPicPr>
        <p:blipFill rotWithShape="1">
          <a:blip r:embed="rId3">
            <a:alphaModFix/>
          </a:blip>
          <a:srcRect b="0" l="0" r="0" t="0"/>
          <a:stretch/>
        </p:blipFill>
        <p:spPr>
          <a:xfrm>
            <a:off x="1973379" y="1529287"/>
            <a:ext cx="8245245" cy="3799425"/>
          </a:xfrm>
          <a:prstGeom prst="rect">
            <a:avLst/>
          </a:prstGeom>
          <a:noFill/>
          <a:ln>
            <a:noFill/>
          </a:ln>
        </p:spPr>
      </p:pic>
      <p:sp>
        <p:nvSpPr>
          <p:cNvPr id="533" name="Google Shape;533;p47"/>
          <p:cNvSpPr txBox="1"/>
          <p:nvPr/>
        </p:nvSpPr>
        <p:spPr>
          <a:xfrm>
            <a:off x="2023650" y="1037900"/>
            <a:ext cx="814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rgbClr val="262626"/>
                </a:solidFill>
              </a:rPr>
              <a:t>The Neural Network struggles to learn highly imbalanced data.</a:t>
            </a:r>
            <a:endParaRPr sz="1800">
              <a:solidFill>
                <a:srgbClr val="262626"/>
              </a:solidFill>
            </a:endParaRPr>
          </a:p>
        </p:txBody>
      </p:sp>
      <p:sp>
        <p:nvSpPr>
          <p:cNvPr id="534" name="Google Shape;534;p47"/>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Yohan Berg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2"/>
          <p:cNvSpPr txBox="1"/>
          <p:nvPr>
            <p:ph type="ctrTitle"/>
          </p:nvPr>
        </p:nvSpPr>
        <p:spPr>
          <a:xfrm>
            <a:off x="2107525" y="437025"/>
            <a:ext cx="8476800" cy="997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Average Annual Delay per Commuter</a:t>
            </a:r>
            <a:endParaRPr/>
          </a:p>
          <a:p>
            <a:pPr indent="0" lvl="0" marL="0" rtl="0" algn="l">
              <a:spcBef>
                <a:spcPts val="0"/>
              </a:spcBef>
              <a:spcAft>
                <a:spcPts val="0"/>
              </a:spcAft>
              <a:buNone/>
            </a:pPr>
            <a:r>
              <a:t/>
            </a:r>
            <a:endParaRPr/>
          </a:p>
        </p:txBody>
      </p:sp>
      <p:sp>
        <p:nvSpPr>
          <p:cNvPr id="145" name="Google Shape;145;p12"/>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146" name="Google Shape;146;p12"/>
          <p:cNvGrpSpPr/>
          <p:nvPr/>
        </p:nvGrpSpPr>
        <p:grpSpPr>
          <a:xfrm>
            <a:off x="1918500" y="1434524"/>
            <a:ext cx="1741083" cy="1741083"/>
            <a:chOff x="6868325" y="1240250"/>
            <a:chExt cx="1423500" cy="1423500"/>
          </a:xfrm>
        </p:grpSpPr>
        <p:sp>
          <p:nvSpPr>
            <p:cNvPr id="147" name="Google Shape;147;p12"/>
            <p:cNvSpPr/>
            <p:nvPr/>
          </p:nvSpPr>
          <p:spPr>
            <a:xfrm>
              <a:off x="6868325" y="1240250"/>
              <a:ext cx="1423500" cy="1423500"/>
            </a:xfrm>
            <a:prstGeom prst="donut">
              <a:avLst>
                <a:gd fmla="val 1621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
          <p:nvSpPr>
            <p:cNvPr id="148" name="Google Shape;148;p12"/>
            <p:cNvSpPr/>
            <p:nvPr/>
          </p:nvSpPr>
          <p:spPr>
            <a:xfrm>
              <a:off x="6869962" y="1241900"/>
              <a:ext cx="1420200" cy="1420200"/>
            </a:xfrm>
            <a:prstGeom prst="blockArc">
              <a:avLst>
                <a:gd fmla="val 11138347" name="adj1"/>
                <a:gd fmla="val 16198046" name="adj2"/>
                <a:gd fmla="val 16139" name="adj3"/>
              </a:avLst>
            </a:prstGeom>
            <a:solidFill>
              <a:srgbClr val="DD7E6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grpSp>
      <p:sp>
        <p:nvSpPr>
          <p:cNvPr id="149" name="Google Shape;149;p12"/>
          <p:cNvSpPr txBox="1"/>
          <p:nvPr/>
        </p:nvSpPr>
        <p:spPr>
          <a:xfrm>
            <a:off x="2341969" y="2111545"/>
            <a:ext cx="8946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latin typeface="Fira Sans Extra Condensed Medium"/>
                <a:ea typeface="Fira Sans Extra Condensed Medium"/>
                <a:cs typeface="Fira Sans Extra Condensed Medium"/>
                <a:sym typeface="Fira Sans Extra Condensed Medium"/>
              </a:rPr>
              <a:t>27</a:t>
            </a:r>
            <a:r>
              <a:rPr lang="en-US" sz="2000">
                <a:solidFill>
                  <a:schemeClr val="lt1"/>
                </a:solidFill>
                <a:latin typeface="Fira Sans Extra Condensed"/>
                <a:ea typeface="Fira Sans Extra Condensed"/>
                <a:cs typeface="Fira Sans Extra Condensed"/>
                <a:sym typeface="Fira Sans Extra Condensed"/>
              </a:rPr>
              <a:t> hrs</a:t>
            </a:r>
            <a:endParaRPr sz="2000">
              <a:solidFill>
                <a:schemeClr val="lt1"/>
              </a:solidFill>
              <a:latin typeface="Fira Sans Extra Condensed"/>
              <a:ea typeface="Fira Sans Extra Condensed"/>
              <a:cs typeface="Fira Sans Extra Condensed"/>
              <a:sym typeface="Fira Sans Extra Condensed"/>
            </a:endParaRPr>
          </a:p>
        </p:txBody>
      </p:sp>
      <p:grpSp>
        <p:nvGrpSpPr>
          <p:cNvPr id="150" name="Google Shape;150;p12"/>
          <p:cNvGrpSpPr/>
          <p:nvPr/>
        </p:nvGrpSpPr>
        <p:grpSpPr>
          <a:xfrm>
            <a:off x="4123085" y="1434524"/>
            <a:ext cx="1741083" cy="1741083"/>
            <a:chOff x="6868325" y="1240250"/>
            <a:chExt cx="1423500" cy="1423500"/>
          </a:xfrm>
        </p:grpSpPr>
        <p:sp>
          <p:nvSpPr>
            <p:cNvPr id="151" name="Google Shape;151;p12"/>
            <p:cNvSpPr/>
            <p:nvPr/>
          </p:nvSpPr>
          <p:spPr>
            <a:xfrm>
              <a:off x="6868325" y="1240250"/>
              <a:ext cx="1423500" cy="1423500"/>
            </a:xfrm>
            <a:prstGeom prst="donut">
              <a:avLst>
                <a:gd fmla="val 1621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2"/>
            <p:cNvSpPr/>
            <p:nvPr/>
          </p:nvSpPr>
          <p:spPr>
            <a:xfrm>
              <a:off x="6869962" y="1241900"/>
              <a:ext cx="1420200" cy="1420200"/>
            </a:xfrm>
            <a:prstGeom prst="blockArc">
              <a:avLst>
                <a:gd fmla="val 6985070" name="adj1"/>
                <a:gd fmla="val 16198046" name="adj2"/>
                <a:gd fmla="val 16139" name="adj3"/>
              </a:avLst>
            </a:prstGeom>
            <a:solidFill>
              <a:srgbClr val="CC412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12"/>
          <p:cNvSpPr txBox="1"/>
          <p:nvPr/>
        </p:nvSpPr>
        <p:spPr>
          <a:xfrm>
            <a:off x="4546554" y="2111545"/>
            <a:ext cx="8946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latin typeface="Fira Sans Extra Condensed Medium"/>
                <a:ea typeface="Fira Sans Extra Condensed Medium"/>
                <a:cs typeface="Fira Sans Extra Condensed Medium"/>
                <a:sym typeface="Fira Sans Extra Condensed Medium"/>
              </a:rPr>
              <a:t>54</a:t>
            </a:r>
            <a:r>
              <a:rPr lang="en-US" sz="2000">
                <a:solidFill>
                  <a:schemeClr val="lt1"/>
                </a:solidFill>
                <a:latin typeface="Fira Sans Extra Condensed"/>
                <a:ea typeface="Fira Sans Extra Condensed"/>
                <a:cs typeface="Fira Sans Extra Condensed"/>
                <a:sym typeface="Fira Sans Extra Condensed"/>
              </a:rPr>
              <a:t> hrs</a:t>
            </a:r>
            <a:endParaRPr sz="2000">
              <a:solidFill>
                <a:schemeClr val="lt1"/>
              </a:solidFill>
              <a:latin typeface="Fira Sans Extra Condensed"/>
              <a:ea typeface="Fira Sans Extra Condensed"/>
              <a:cs typeface="Fira Sans Extra Condensed"/>
              <a:sym typeface="Fira Sans Extra Condensed"/>
            </a:endParaRPr>
          </a:p>
        </p:txBody>
      </p:sp>
      <p:grpSp>
        <p:nvGrpSpPr>
          <p:cNvPr id="154" name="Google Shape;154;p12"/>
          <p:cNvGrpSpPr/>
          <p:nvPr/>
        </p:nvGrpSpPr>
        <p:grpSpPr>
          <a:xfrm>
            <a:off x="6327649" y="1434524"/>
            <a:ext cx="1741083" cy="1741083"/>
            <a:chOff x="6868325" y="1240250"/>
            <a:chExt cx="1423500" cy="1423500"/>
          </a:xfrm>
        </p:grpSpPr>
        <p:sp>
          <p:nvSpPr>
            <p:cNvPr id="155" name="Google Shape;155;p12"/>
            <p:cNvSpPr/>
            <p:nvPr/>
          </p:nvSpPr>
          <p:spPr>
            <a:xfrm>
              <a:off x="6868325" y="1240250"/>
              <a:ext cx="1423500" cy="1423500"/>
            </a:xfrm>
            <a:prstGeom prst="donut">
              <a:avLst>
                <a:gd fmla="val 1621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
            <p:cNvSpPr/>
            <p:nvPr/>
          </p:nvSpPr>
          <p:spPr>
            <a:xfrm>
              <a:off x="6869962" y="1241900"/>
              <a:ext cx="1420200" cy="1420200"/>
            </a:xfrm>
            <a:prstGeom prst="blockArc">
              <a:avLst>
                <a:gd fmla="val 8065830" name="adj1"/>
                <a:gd fmla="val 16198046" name="adj2"/>
                <a:gd fmla="val 16139" name="adj3"/>
              </a:avLst>
            </a:prstGeom>
            <a:solidFill>
              <a:srgbClr val="CC412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12"/>
          <p:cNvSpPr txBox="1"/>
          <p:nvPr/>
        </p:nvSpPr>
        <p:spPr>
          <a:xfrm>
            <a:off x="6751118" y="2111545"/>
            <a:ext cx="8946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latin typeface="Fira Sans Extra Condensed Medium"/>
                <a:ea typeface="Fira Sans Extra Condensed Medium"/>
                <a:cs typeface="Fira Sans Extra Condensed Medium"/>
                <a:sym typeface="Fira Sans Extra Condensed Medium"/>
              </a:rPr>
              <a:t>46</a:t>
            </a:r>
            <a:endParaRPr sz="2000">
              <a:solidFill>
                <a:schemeClr val="lt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US" sz="2000">
                <a:solidFill>
                  <a:schemeClr val="lt1"/>
                </a:solidFill>
                <a:latin typeface="Fira Sans Extra Condensed"/>
                <a:ea typeface="Fira Sans Extra Condensed"/>
                <a:cs typeface="Fira Sans Extra Condensed"/>
                <a:sym typeface="Fira Sans Extra Condensed"/>
              </a:rPr>
              <a:t>hrs</a:t>
            </a:r>
            <a:endParaRPr sz="2000">
              <a:solidFill>
                <a:schemeClr val="lt1"/>
              </a:solidFill>
              <a:latin typeface="Fira Sans Extra Condensed"/>
              <a:ea typeface="Fira Sans Extra Condensed"/>
              <a:cs typeface="Fira Sans Extra Condensed"/>
              <a:sym typeface="Fira Sans Extra Condensed"/>
            </a:endParaRPr>
          </a:p>
        </p:txBody>
      </p:sp>
      <p:grpSp>
        <p:nvGrpSpPr>
          <p:cNvPr id="158" name="Google Shape;158;p12"/>
          <p:cNvGrpSpPr/>
          <p:nvPr/>
        </p:nvGrpSpPr>
        <p:grpSpPr>
          <a:xfrm>
            <a:off x="8532265" y="1434524"/>
            <a:ext cx="1741083" cy="1741083"/>
            <a:chOff x="6868325" y="1240250"/>
            <a:chExt cx="1423500" cy="1423500"/>
          </a:xfrm>
        </p:grpSpPr>
        <p:sp>
          <p:nvSpPr>
            <p:cNvPr id="159" name="Google Shape;159;p12"/>
            <p:cNvSpPr/>
            <p:nvPr/>
          </p:nvSpPr>
          <p:spPr>
            <a:xfrm>
              <a:off x="6868325" y="1240250"/>
              <a:ext cx="1423500" cy="1423500"/>
            </a:xfrm>
            <a:prstGeom prst="donut">
              <a:avLst>
                <a:gd fmla="val 1621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p:cNvSpPr/>
            <p:nvPr/>
          </p:nvSpPr>
          <p:spPr>
            <a:xfrm>
              <a:off x="6869962" y="1241900"/>
              <a:ext cx="1420200" cy="1420200"/>
            </a:xfrm>
            <a:prstGeom prst="blockArc">
              <a:avLst>
                <a:gd fmla="val 9221" name="adj1"/>
                <a:gd fmla="val 16198046" name="adj2"/>
                <a:gd fmla="val 16139" name="adj3"/>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2"/>
          <p:cNvSpPr txBox="1"/>
          <p:nvPr/>
        </p:nvSpPr>
        <p:spPr>
          <a:xfrm>
            <a:off x="8955734" y="2111545"/>
            <a:ext cx="8946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latin typeface="Fira Sans Extra Condensed Medium"/>
                <a:ea typeface="Fira Sans Extra Condensed Medium"/>
                <a:cs typeface="Fira Sans Extra Condensed Medium"/>
                <a:sym typeface="Fira Sans Extra Condensed Medium"/>
              </a:rPr>
              <a:t>119 </a:t>
            </a:r>
            <a:r>
              <a:rPr lang="en-US" sz="2000">
                <a:solidFill>
                  <a:schemeClr val="lt1"/>
                </a:solidFill>
                <a:latin typeface="Fira Sans Extra Condensed"/>
                <a:ea typeface="Fira Sans Extra Condensed"/>
                <a:cs typeface="Fira Sans Extra Condensed"/>
                <a:sym typeface="Fira Sans Extra Condensed"/>
              </a:rPr>
              <a:t>hrs</a:t>
            </a:r>
            <a:endParaRPr sz="2000">
              <a:solidFill>
                <a:schemeClr val="lt1"/>
              </a:solidFill>
              <a:latin typeface="Fira Sans Extra Condensed"/>
              <a:ea typeface="Fira Sans Extra Condensed"/>
              <a:cs typeface="Fira Sans Extra Condensed"/>
              <a:sym typeface="Fira Sans Extra Condensed"/>
            </a:endParaRPr>
          </a:p>
        </p:txBody>
      </p:sp>
      <p:sp>
        <p:nvSpPr>
          <p:cNvPr id="162" name="Google Shape;162;p12"/>
          <p:cNvSpPr txBox="1"/>
          <p:nvPr/>
        </p:nvSpPr>
        <p:spPr>
          <a:xfrm>
            <a:off x="1918835" y="3819126"/>
            <a:ext cx="1740900" cy="10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1600">
              <a:solidFill>
                <a:srgbClr val="272727"/>
              </a:solidFill>
              <a:latin typeface="Roboto"/>
              <a:ea typeface="Roboto"/>
              <a:cs typeface="Roboto"/>
              <a:sym typeface="Roboto"/>
            </a:endParaRPr>
          </a:p>
        </p:txBody>
      </p:sp>
      <p:sp>
        <p:nvSpPr>
          <p:cNvPr id="163" name="Google Shape;163;p12"/>
          <p:cNvSpPr txBox="1"/>
          <p:nvPr/>
        </p:nvSpPr>
        <p:spPr>
          <a:xfrm>
            <a:off x="4123424" y="3819126"/>
            <a:ext cx="1740900" cy="10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1600">
              <a:solidFill>
                <a:srgbClr val="272727"/>
              </a:solidFill>
              <a:latin typeface="Roboto"/>
              <a:ea typeface="Roboto"/>
              <a:cs typeface="Roboto"/>
              <a:sym typeface="Roboto"/>
            </a:endParaRPr>
          </a:p>
        </p:txBody>
      </p:sp>
      <p:sp>
        <p:nvSpPr>
          <p:cNvPr id="164" name="Google Shape;164;p12"/>
          <p:cNvSpPr txBox="1"/>
          <p:nvPr/>
        </p:nvSpPr>
        <p:spPr>
          <a:xfrm>
            <a:off x="6327992" y="3819126"/>
            <a:ext cx="1740900" cy="10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1600">
              <a:solidFill>
                <a:srgbClr val="272727"/>
              </a:solidFill>
              <a:latin typeface="Roboto"/>
              <a:ea typeface="Roboto"/>
              <a:cs typeface="Roboto"/>
              <a:sym typeface="Roboto"/>
            </a:endParaRPr>
          </a:p>
        </p:txBody>
      </p:sp>
      <p:sp>
        <p:nvSpPr>
          <p:cNvPr id="165" name="Google Shape;165;p12"/>
          <p:cNvSpPr txBox="1"/>
          <p:nvPr/>
        </p:nvSpPr>
        <p:spPr>
          <a:xfrm>
            <a:off x="8532612" y="3819126"/>
            <a:ext cx="1740900" cy="10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1600">
              <a:solidFill>
                <a:srgbClr val="272727"/>
              </a:solidFill>
              <a:latin typeface="Roboto"/>
              <a:ea typeface="Roboto"/>
              <a:cs typeface="Roboto"/>
              <a:sym typeface="Roboto"/>
            </a:endParaRPr>
          </a:p>
        </p:txBody>
      </p:sp>
      <p:sp>
        <p:nvSpPr>
          <p:cNvPr id="166" name="Google Shape;166;p12"/>
          <p:cNvSpPr txBox="1"/>
          <p:nvPr/>
        </p:nvSpPr>
        <p:spPr>
          <a:xfrm>
            <a:off x="1967778" y="3327284"/>
            <a:ext cx="1643100" cy="52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000">
                <a:solidFill>
                  <a:schemeClr val="lt1"/>
                </a:solidFill>
                <a:latin typeface="Fira Sans Extra Condensed"/>
                <a:ea typeface="Fira Sans Extra Condensed"/>
                <a:cs typeface="Fira Sans Extra Condensed"/>
                <a:sym typeface="Fira Sans Extra Condensed"/>
              </a:rPr>
              <a:t>2020</a:t>
            </a:r>
            <a:endParaRPr b="1" sz="2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rPr b="1" lang="en-US" sz="2000">
                <a:solidFill>
                  <a:schemeClr val="lt1"/>
                </a:solidFill>
                <a:latin typeface="Fira Sans Extra Condensed"/>
                <a:ea typeface="Fira Sans Extra Condensed"/>
                <a:cs typeface="Fira Sans Extra Condensed"/>
                <a:sym typeface="Fira Sans Extra Condensed"/>
              </a:rPr>
              <a:t>US Average</a:t>
            </a:r>
            <a:endParaRPr b="1" sz="2000">
              <a:solidFill>
                <a:schemeClr val="lt1"/>
              </a:solidFill>
              <a:latin typeface="Fira Sans Extra Condensed"/>
              <a:ea typeface="Fira Sans Extra Condensed"/>
              <a:cs typeface="Fira Sans Extra Condensed"/>
              <a:sym typeface="Fira Sans Extra Condensed"/>
            </a:endParaRPr>
          </a:p>
        </p:txBody>
      </p:sp>
      <p:sp>
        <p:nvSpPr>
          <p:cNvPr id="167" name="Google Shape;167;p12"/>
          <p:cNvSpPr txBox="1"/>
          <p:nvPr/>
        </p:nvSpPr>
        <p:spPr>
          <a:xfrm>
            <a:off x="4172363" y="3384459"/>
            <a:ext cx="1643100" cy="52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000">
                <a:solidFill>
                  <a:schemeClr val="lt1"/>
                </a:solidFill>
                <a:latin typeface="Fira Sans Extra Condensed"/>
                <a:ea typeface="Fira Sans Extra Condensed"/>
                <a:cs typeface="Fira Sans Extra Condensed"/>
                <a:sym typeface="Fira Sans Extra Condensed"/>
              </a:rPr>
              <a:t>2021</a:t>
            </a:r>
            <a:endParaRPr b="1" sz="2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rPr b="1" lang="en-US" sz="2000">
                <a:solidFill>
                  <a:schemeClr val="lt1"/>
                </a:solidFill>
                <a:latin typeface="Fira Sans Extra Condensed"/>
                <a:ea typeface="Fira Sans Extra Condensed"/>
                <a:cs typeface="Fira Sans Extra Condensed"/>
                <a:sym typeface="Fira Sans Extra Condensed"/>
              </a:rPr>
              <a:t>US Average</a:t>
            </a:r>
            <a:endParaRPr b="1" sz="2000">
              <a:solidFill>
                <a:schemeClr val="lt1"/>
              </a:solidFill>
              <a:latin typeface="Fira Sans Extra Condensed"/>
              <a:ea typeface="Fira Sans Extra Condensed"/>
              <a:cs typeface="Fira Sans Extra Condensed"/>
              <a:sym typeface="Fira Sans Extra Condensed"/>
            </a:endParaRPr>
          </a:p>
        </p:txBody>
      </p:sp>
      <p:sp>
        <p:nvSpPr>
          <p:cNvPr id="168" name="Google Shape;168;p12"/>
          <p:cNvSpPr txBox="1"/>
          <p:nvPr/>
        </p:nvSpPr>
        <p:spPr>
          <a:xfrm>
            <a:off x="6376928" y="3384487"/>
            <a:ext cx="1643100" cy="52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000">
                <a:solidFill>
                  <a:schemeClr val="lt1"/>
                </a:solidFill>
                <a:latin typeface="Fira Sans Extra Condensed"/>
                <a:ea typeface="Fira Sans Extra Condensed"/>
                <a:cs typeface="Fira Sans Extra Condensed"/>
                <a:sym typeface="Fira Sans Extra Condensed"/>
              </a:rPr>
              <a:t>2020</a:t>
            </a:r>
            <a:endParaRPr b="1" sz="2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rPr b="1" lang="en-US" sz="2000">
                <a:solidFill>
                  <a:schemeClr val="lt1"/>
                </a:solidFill>
                <a:latin typeface="Fira Sans Extra Condensed"/>
                <a:ea typeface="Fira Sans Extra Condensed"/>
                <a:cs typeface="Fira Sans Extra Condensed"/>
                <a:sym typeface="Fira Sans Extra Condensed"/>
              </a:rPr>
              <a:t>LA, Long Beach - Anaheim, CA</a:t>
            </a:r>
            <a:endParaRPr b="1" sz="2000">
              <a:solidFill>
                <a:schemeClr val="lt1"/>
              </a:solidFill>
              <a:latin typeface="Fira Sans Extra Condensed"/>
              <a:ea typeface="Fira Sans Extra Condensed"/>
              <a:cs typeface="Fira Sans Extra Condensed"/>
              <a:sym typeface="Fira Sans Extra Condensed"/>
            </a:endParaRPr>
          </a:p>
        </p:txBody>
      </p:sp>
      <p:sp>
        <p:nvSpPr>
          <p:cNvPr id="169" name="Google Shape;169;p12"/>
          <p:cNvSpPr txBox="1"/>
          <p:nvPr/>
        </p:nvSpPr>
        <p:spPr>
          <a:xfrm>
            <a:off x="8581543" y="3384487"/>
            <a:ext cx="1643100" cy="52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000">
                <a:solidFill>
                  <a:schemeClr val="lt1"/>
                </a:solidFill>
                <a:latin typeface="Fira Sans Extra Condensed"/>
                <a:ea typeface="Fira Sans Extra Condensed"/>
                <a:cs typeface="Fira Sans Extra Condensed"/>
                <a:sym typeface="Fira Sans Extra Condensed"/>
              </a:rPr>
              <a:t>2021</a:t>
            </a:r>
            <a:endParaRPr b="1" sz="2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rPr b="1" lang="en-US" sz="2000">
                <a:solidFill>
                  <a:schemeClr val="lt1"/>
                </a:solidFill>
                <a:latin typeface="Fira Sans Extra Condensed"/>
                <a:ea typeface="Fira Sans Extra Condensed"/>
                <a:cs typeface="Fira Sans Extra Condensed"/>
                <a:sym typeface="Fira Sans Extra Condensed"/>
              </a:rPr>
              <a:t>LA, Long Beach - Anaheim, CA</a:t>
            </a:r>
            <a:endParaRPr b="1" sz="2000">
              <a:solidFill>
                <a:schemeClr val="lt1"/>
              </a:solidFill>
              <a:latin typeface="Fira Sans Extra Condensed"/>
              <a:ea typeface="Fira Sans Extra Condensed"/>
              <a:cs typeface="Fira Sans Extra Condensed"/>
              <a:sym typeface="Fira Sans Extra Condensed"/>
            </a:endParaRPr>
          </a:p>
        </p:txBody>
      </p:sp>
      <p:sp>
        <p:nvSpPr>
          <p:cNvPr id="170" name="Google Shape;170;p12"/>
          <p:cNvSpPr txBox="1"/>
          <p:nvPr/>
        </p:nvSpPr>
        <p:spPr>
          <a:xfrm>
            <a:off x="4037925" y="5363950"/>
            <a:ext cx="698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David Schrank, Luke Albert, Bill Eisele, Tim Lomax. "2021 Urban Mobility Report and Appendices." The Texas A&amp;M Transportation Institute, 2021.</a:t>
            </a:r>
            <a:endParaRPr sz="1200"/>
          </a:p>
        </p:txBody>
      </p:sp>
      <p:sp>
        <p:nvSpPr>
          <p:cNvPr id="171" name="Google Shape;171;p12"/>
          <p:cNvSpPr txBox="1"/>
          <p:nvPr/>
        </p:nvSpPr>
        <p:spPr>
          <a:xfrm>
            <a:off x="2107525" y="941925"/>
            <a:ext cx="325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sz="2000">
              <a:solidFill>
                <a:srgbClr val="262626"/>
              </a:solidFill>
            </a:endParaRPr>
          </a:p>
        </p:txBody>
      </p:sp>
      <p:sp>
        <p:nvSpPr>
          <p:cNvPr id="172" name="Google Shape;172;p12"/>
          <p:cNvSpPr/>
          <p:nvPr/>
        </p:nvSpPr>
        <p:spPr>
          <a:xfrm>
            <a:off x="2703925" y="3033425"/>
            <a:ext cx="7284000" cy="2627700"/>
          </a:xfrm>
          <a:prstGeom prst="roundRect">
            <a:avLst>
              <a:gd fmla="val 16667" name="adj"/>
            </a:avLst>
          </a:prstGeom>
          <a:solidFill>
            <a:srgbClr val="2121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chemeClr val="accent3"/>
                </a:solidFill>
              </a:rPr>
              <a:t>A large cause for traffic delays are traffic accidents!</a:t>
            </a:r>
            <a:endParaRPr b="1" sz="2300">
              <a:solidFill>
                <a:schemeClr val="accent3"/>
              </a:solidFill>
            </a:endParaRPr>
          </a:p>
          <a:p>
            <a:pPr indent="0" lvl="0" marL="0" rtl="0" algn="l">
              <a:spcBef>
                <a:spcPts val="0"/>
              </a:spcBef>
              <a:spcAft>
                <a:spcPts val="0"/>
              </a:spcAft>
              <a:buNone/>
            </a:pPr>
            <a:r>
              <a:t/>
            </a:r>
            <a:endParaRPr b="1" sz="1800">
              <a:solidFill>
                <a:schemeClr val="accent3"/>
              </a:solidFill>
            </a:endParaRPr>
          </a:p>
          <a:p>
            <a:pPr indent="0" lvl="0" marL="0" rtl="0" algn="ctr">
              <a:spcBef>
                <a:spcPts val="0"/>
              </a:spcBef>
              <a:spcAft>
                <a:spcPts val="0"/>
              </a:spcAft>
              <a:buNone/>
            </a:pPr>
            <a:r>
              <a:t/>
            </a:r>
            <a:endParaRPr sz="1200">
              <a:solidFill>
                <a:schemeClr val="accent3"/>
              </a:solidFill>
            </a:endParaRPr>
          </a:p>
          <a:p>
            <a:pPr indent="0" lvl="0" marL="0" rtl="0" algn="ctr">
              <a:spcBef>
                <a:spcPts val="0"/>
              </a:spcBef>
              <a:spcAft>
                <a:spcPts val="0"/>
              </a:spcAft>
              <a:buNone/>
            </a:pPr>
            <a:r>
              <a:rPr lang="en-US" sz="1200">
                <a:solidFill>
                  <a:schemeClr val="accent3"/>
                </a:solidFill>
              </a:rPr>
              <a:t>Zeng J, Qian Y, Wang B, Wang T, Wei X. The Impact of Traffic Crashes on Urban Network Traffic Flow. Sustainability. 2019; 11(14):3956. https://doi.org/10.3390/su11143956</a:t>
            </a:r>
            <a:endParaRPr sz="1200">
              <a:solidFill>
                <a:schemeClr val="accent3"/>
              </a:solidFill>
            </a:endParaRPr>
          </a:p>
        </p:txBody>
      </p:sp>
      <p:sp>
        <p:nvSpPr>
          <p:cNvPr id="173" name="Google Shape;173;p12"/>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Yohan Berg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Neural Networks - Results cont’d</a:t>
            </a:r>
            <a:endParaRPr/>
          </a:p>
        </p:txBody>
      </p:sp>
      <p:sp>
        <p:nvSpPr>
          <p:cNvPr id="541" name="Google Shape;541;p48"/>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542" name="Google Shape;542;p48"/>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543" name="Google Shape;543;p48"/>
          <p:cNvPicPr preferRelativeResize="0"/>
          <p:nvPr/>
        </p:nvPicPr>
        <p:blipFill>
          <a:blip r:embed="rId3">
            <a:alphaModFix/>
          </a:blip>
          <a:stretch>
            <a:fillRect/>
          </a:stretch>
        </p:blipFill>
        <p:spPr>
          <a:xfrm>
            <a:off x="1992269" y="1548675"/>
            <a:ext cx="8219506" cy="3760650"/>
          </a:xfrm>
          <a:prstGeom prst="rect">
            <a:avLst/>
          </a:prstGeom>
          <a:noFill/>
          <a:ln>
            <a:noFill/>
          </a:ln>
        </p:spPr>
      </p:pic>
      <p:sp>
        <p:nvSpPr>
          <p:cNvPr id="544" name="Google Shape;544;p48"/>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Yohan Berg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9"/>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Imbalance Learning</a:t>
            </a:r>
            <a:endParaRPr/>
          </a:p>
        </p:txBody>
      </p:sp>
      <p:sp>
        <p:nvSpPr>
          <p:cNvPr id="551" name="Google Shape;551;p49"/>
          <p:cNvSpPr txBox="1"/>
          <p:nvPr>
            <p:ph idx="2" type="body"/>
          </p:nvPr>
        </p:nvSpPr>
        <p:spPr>
          <a:xfrm>
            <a:off x="2413056" y="1539664"/>
            <a:ext cx="7365900" cy="3411600"/>
          </a:xfrm>
          <a:prstGeom prst="rect">
            <a:avLst/>
          </a:prstGeom>
        </p:spPr>
        <p:txBody>
          <a:bodyPr anchorCtr="0" anchor="t" bIns="0" lIns="0" spcFirstLastPara="1" rIns="0" wrap="square" tIns="0">
            <a:normAutofit fontScale="92500" lnSpcReduction="20000"/>
          </a:bodyPr>
          <a:lstStyle/>
          <a:p>
            <a:pPr indent="0" lvl="0" marL="0" rtl="0" algn="l">
              <a:spcBef>
                <a:spcPts val="0"/>
              </a:spcBef>
              <a:spcAft>
                <a:spcPts val="0"/>
              </a:spcAft>
              <a:buClr>
                <a:schemeClr val="dk1"/>
              </a:buClr>
              <a:buSzPct val="61111"/>
              <a:buFont typeface="Arial"/>
              <a:buNone/>
            </a:pPr>
            <a:r>
              <a:rPr b="1" lang="en-US"/>
              <a:t>Resampling Techniques</a:t>
            </a:r>
            <a:r>
              <a:rPr lang="en-US"/>
              <a:t>: Adjust the number of samples from each class by either increasing the number of minority class samples or decreasing the number of majority class samples to balance the dataset.</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b="1" lang="en-US"/>
              <a:t>Synthetic Data Generation</a:t>
            </a:r>
            <a:r>
              <a:rPr lang="en-US"/>
              <a:t>: Create new, artificial samples to add to the minority class using algorithms like SMOTE, helping to balance the dataset without just copying existing samples.</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b="1" lang="en-US"/>
              <a:t>Cost-sensitive Learning</a:t>
            </a:r>
            <a:r>
              <a:rPr lang="en-US"/>
              <a:t>: Adjust the algorithm to penalize misclassifying the minority class more heavily than the majority class, encouraging better accuracy for the minority class.</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b="1" lang="en-US"/>
              <a:t>Ensemble Methods</a:t>
            </a:r>
            <a:r>
              <a:rPr lang="en-US"/>
              <a:t>: Build multiple models on different balanced subsets of the data, then combine their outputs to get a more fair and balanced result.</a:t>
            </a:r>
            <a:endParaRPr/>
          </a:p>
          <a:p>
            <a:pPr indent="0" lvl="0" marL="0" rtl="0" algn="l">
              <a:spcBef>
                <a:spcPts val="0"/>
              </a:spcBef>
              <a:spcAft>
                <a:spcPts val="0"/>
              </a:spcAft>
              <a:buNone/>
            </a:pPr>
            <a:r>
              <a:t/>
            </a:r>
            <a:endParaRPr/>
          </a:p>
        </p:txBody>
      </p:sp>
      <p:sp>
        <p:nvSpPr>
          <p:cNvPr id="552" name="Google Shape;552;p49"/>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553" name="Google Shape;553;p49"/>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Tsu-Hao Fu</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0"/>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Imbalance Learning </a:t>
            </a:r>
            <a:r>
              <a:rPr lang="en-US"/>
              <a:t>- SPE </a:t>
            </a:r>
            <a:endParaRPr/>
          </a:p>
        </p:txBody>
      </p:sp>
      <p:sp>
        <p:nvSpPr>
          <p:cNvPr id="560" name="Google Shape;560;p50"/>
          <p:cNvSpPr txBox="1"/>
          <p:nvPr>
            <p:ph idx="2" type="body"/>
          </p:nvPr>
        </p:nvSpPr>
        <p:spPr>
          <a:xfrm>
            <a:off x="2173381" y="1391864"/>
            <a:ext cx="7365900" cy="3411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The Self-paced Ensemble (SPE) technique adjusts the importance of difficult examples during training, gradually focusing more on them. It starts with simple cases and increasingly handles more complex ones, improving its accuracy over time.</a:t>
            </a:r>
            <a:endParaRPr/>
          </a:p>
        </p:txBody>
      </p:sp>
      <p:sp>
        <p:nvSpPr>
          <p:cNvPr id="561" name="Google Shape;561;p50"/>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562" name="Google Shape;562;p50"/>
          <p:cNvPicPr preferRelativeResize="0"/>
          <p:nvPr/>
        </p:nvPicPr>
        <p:blipFill>
          <a:blip r:embed="rId3">
            <a:alphaModFix/>
          </a:blip>
          <a:stretch>
            <a:fillRect/>
          </a:stretch>
        </p:blipFill>
        <p:spPr>
          <a:xfrm>
            <a:off x="2667000" y="3030700"/>
            <a:ext cx="5722150" cy="3070075"/>
          </a:xfrm>
          <a:prstGeom prst="rect">
            <a:avLst/>
          </a:prstGeom>
          <a:noFill/>
          <a:ln>
            <a:noFill/>
          </a:ln>
        </p:spPr>
      </p:pic>
      <p:sp>
        <p:nvSpPr>
          <p:cNvPr id="563" name="Google Shape;563;p50"/>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Tsu-Hao Fu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1"/>
          <p:cNvSpPr txBox="1"/>
          <p:nvPr>
            <p:ph type="ctrTitle"/>
          </p:nvPr>
        </p:nvSpPr>
        <p:spPr>
          <a:xfrm>
            <a:off x="2107525" y="437025"/>
            <a:ext cx="9040200" cy="4986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a:t>Imbalance Learning - Balanced Bagging </a:t>
            </a:r>
            <a:endParaRPr/>
          </a:p>
        </p:txBody>
      </p:sp>
      <p:sp>
        <p:nvSpPr>
          <p:cNvPr id="570" name="Google Shape;570;p51"/>
          <p:cNvSpPr txBox="1"/>
          <p:nvPr>
            <p:ph idx="2" type="body"/>
          </p:nvPr>
        </p:nvSpPr>
        <p:spPr>
          <a:xfrm>
            <a:off x="2107525" y="1311525"/>
            <a:ext cx="8771400" cy="1038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1900">
                <a:solidFill>
                  <a:srgbClr val="0D0D0D"/>
                </a:solidFill>
                <a:highlight>
                  <a:srgbClr val="FFFFFF"/>
                </a:highlight>
              </a:rPr>
              <a:t>Balanced Bagging Classifier address class imbalance by employing balanced sampling strategies during model training, ensuring that minority classes receive adequate representation and preventing bias towards dominant classes</a:t>
            </a:r>
            <a:endParaRPr sz="1900"/>
          </a:p>
        </p:txBody>
      </p:sp>
      <p:sp>
        <p:nvSpPr>
          <p:cNvPr id="571" name="Google Shape;571;p51"/>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572" name="Google Shape;572;p51"/>
          <p:cNvPicPr preferRelativeResize="0"/>
          <p:nvPr/>
        </p:nvPicPr>
        <p:blipFill>
          <a:blip r:embed="rId3">
            <a:alphaModFix/>
          </a:blip>
          <a:stretch>
            <a:fillRect/>
          </a:stretch>
        </p:blipFill>
        <p:spPr>
          <a:xfrm>
            <a:off x="3096352" y="2525925"/>
            <a:ext cx="6538848" cy="3054950"/>
          </a:xfrm>
          <a:prstGeom prst="rect">
            <a:avLst/>
          </a:prstGeom>
          <a:noFill/>
          <a:ln>
            <a:noFill/>
          </a:ln>
        </p:spPr>
      </p:pic>
      <p:sp>
        <p:nvSpPr>
          <p:cNvPr id="573" name="Google Shape;573;p51"/>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Koushiki Basu</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2"/>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Voting</a:t>
            </a:r>
            <a:endParaRPr/>
          </a:p>
        </p:txBody>
      </p:sp>
      <p:sp>
        <p:nvSpPr>
          <p:cNvPr id="580" name="Google Shape;580;p52"/>
          <p:cNvSpPr txBox="1"/>
          <p:nvPr>
            <p:ph idx="2" type="body"/>
          </p:nvPr>
        </p:nvSpPr>
        <p:spPr>
          <a:xfrm>
            <a:off x="2169424" y="1129125"/>
            <a:ext cx="8627400" cy="3411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The</a:t>
            </a:r>
            <a:r>
              <a:rPr lang="en-US"/>
              <a:t> Voting Classifier combines the predictions from the best models we got from the Ensemble Learning (</a:t>
            </a:r>
            <a:r>
              <a:rPr b="1" lang="en-US"/>
              <a:t>Random Forest + XGBoost + LightGBM</a:t>
            </a:r>
            <a:r>
              <a:rPr b="1" lang="en-US"/>
              <a:t>) </a:t>
            </a:r>
            <a:r>
              <a:rPr lang="en-US"/>
              <a:t>and Imbalanced Learning (</a:t>
            </a:r>
            <a:r>
              <a:rPr b="1" lang="en-US"/>
              <a:t>SPE + Balanced Bagging</a:t>
            </a:r>
            <a:r>
              <a:rPr lang="en-US"/>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It predicts the class that receives the majority of votes from the combined models.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 </a:t>
            </a:r>
            <a:endParaRPr/>
          </a:p>
        </p:txBody>
      </p:sp>
      <p:sp>
        <p:nvSpPr>
          <p:cNvPr id="581" name="Google Shape;581;p52"/>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582" name="Google Shape;582;p52"/>
          <p:cNvPicPr preferRelativeResize="0"/>
          <p:nvPr/>
        </p:nvPicPr>
        <p:blipFill>
          <a:blip r:embed="rId3">
            <a:alphaModFix/>
          </a:blip>
          <a:stretch>
            <a:fillRect/>
          </a:stretch>
        </p:blipFill>
        <p:spPr>
          <a:xfrm>
            <a:off x="2528663" y="2589475"/>
            <a:ext cx="6647424" cy="3476300"/>
          </a:xfrm>
          <a:prstGeom prst="rect">
            <a:avLst/>
          </a:prstGeom>
          <a:noFill/>
          <a:ln>
            <a:noFill/>
          </a:ln>
        </p:spPr>
      </p:pic>
      <p:sp>
        <p:nvSpPr>
          <p:cNvPr id="583" name="Google Shape;583;p52"/>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Tsu-Hao Fu</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3"/>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Results Comparison</a:t>
            </a:r>
            <a:endParaRPr/>
          </a:p>
        </p:txBody>
      </p:sp>
      <p:sp>
        <p:nvSpPr>
          <p:cNvPr id="590" name="Google Shape;590;p53"/>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591" name="Google Shape;591;p53"/>
          <p:cNvGraphicFramePr/>
          <p:nvPr/>
        </p:nvGraphicFramePr>
        <p:xfrm>
          <a:off x="2107525" y="1018163"/>
          <a:ext cx="3000000" cy="3000000"/>
        </p:xfrm>
        <a:graphic>
          <a:graphicData uri="http://schemas.openxmlformats.org/drawingml/2006/table">
            <a:tbl>
              <a:tblPr>
                <a:noFill/>
                <a:tableStyleId>{0D7E72BF-1ACC-4FC6-977F-F9B0A4C5CC79}</a:tableStyleId>
              </a:tblPr>
              <a:tblGrid>
                <a:gridCol w="2825600"/>
                <a:gridCol w="2825600"/>
                <a:gridCol w="2825600"/>
              </a:tblGrid>
              <a:tr h="297650">
                <a:tc>
                  <a:txBody>
                    <a:bodyPr/>
                    <a:lstStyle/>
                    <a:p>
                      <a:pPr indent="0" lvl="0" marL="0" rtl="0" algn="l">
                        <a:spcBef>
                          <a:spcPts val="0"/>
                        </a:spcBef>
                        <a:spcAft>
                          <a:spcPts val="0"/>
                        </a:spcAft>
                        <a:buNone/>
                      </a:pPr>
                      <a:r>
                        <a:rPr b="1" lang="en-US"/>
                        <a:t>Model</a:t>
                      </a:r>
                      <a:endParaRPr b="1"/>
                    </a:p>
                  </a:txBody>
                  <a:tcPr marT="91425" marB="91425" marR="91425" marL="91425"/>
                </a:tc>
                <a:tc>
                  <a:txBody>
                    <a:bodyPr/>
                    <a:lstStyle/>
                    <a:p>
                      <a:pPr indent="0" lvl="0" marL="0" rtl="0" algn="l">
                        <a:spcBef>
                          <a:spcPts val="0"/>
                        </a:spcBef>
                        <a:spcAft>
                          <a:spcPts val="0"/>
                        </a:spcAft>
                        <a:buNone/>
                      </a:pPr>
                      <a:r>
                        <a:rPr b="1" lang="en-US"/>
                        <a:t>Accuracy</a:t>
                      </a:r>
                      <a:endParaRPr b="1"/>
                    </a:p>
                  </a:txBody>
                  <a:tcPr marT="91425" marB="91425" marR="91425" marL="91425"/>
                </a:tc>
                <a:tc>
                  <a:txBody>
                    <a:bodyPr/>
                    <a:lstStyle/>
                    <a:p>
                      <a:pPr indent="0" lvl="0" marL="0" rtl="0" algn="l">
                        <a:spcBef>
                          <a:spcPts val="0"/>
                        </a:spcBef>
                        <a:spcAft>
                          <a:spcPts val="0"/>
                        </a:spcAft>
                        <a:buNone/>
                      </a:pPr>
                      <a:r>
                        <a:rPr b="1" lang="en-US"/>
                        <a:t>Macro Average of F1 score</a:t>
                      </a:r>
                      <a:endParaRPr b="1"/>
                    </a:p>
                  </a:txBody>
                  <a:tcPr marT="91425" marB="91425" marR="91425" marL="91425"/>
                </a:tc>
              </a:tr>
              <a:tr h="281250">
                <a:tc>
                  <a:txBody>
                    <a:bodyPr/>
                    <a:lstStyle/>
                    <a:p>
                      <a:pPr indent="0" lvl="0" marL="0" rtl="0" algn="l">
                        <a:spcBef>
                          <a:spcPts val="0"/>
                        </a:spcBef>
                        <a:spcAft>
                          <a:spcPts val="0"/>
                        </a:spcAft>
                        <a:buNone/>
                      </a:pPr>
                      <a:r>
                        <a:rPr lang="en-US" sz="1300"/>
                        <a:t>Logistic Regression</a:t>
                      </a:r>
                      <a:endParaRPr sz="1300"/>
                    </a:p>
                  </a:txBody>
                  <a:tcPr marT="91425" marB="91425" marR="91425" marL="91425"/>
                </a:tc>
                <a:tc>
                  <a:txBody>
                    <a:bodyPr/>
                    <a:lstStyle/>
                    <a:p>
                      <a:pPr indent="0" lvl="0" marL="0" rtl="0" algn="l">
                        <a:spcBef>
                          <a:spcPts val="0"/>
                        </a:spcBef>
                        <a:spcAft>
                          <a:spcPts val="0"/>
                        </a:spcAft>
                        <a:buNone/>
                      </a:pPr>
                      <a:r>
                        <a:rPr lang="en-US" sz="1300"/>
                        <a:t>0.84</a:t>
                      </a:r>
                      <a:endParaRPr sz="1300"/>
                    </a:p>
                  </a:txBody>
                  <a:tcPr marT="91425" marB="91425" marR="91425" marL="91425"/>
                </a:tc>
                <a:tc>
                  <a:txBody>
                    <a:bodyPr/>
                    <a:lstStyle/>
                    <a:p>
                      <a:pPr indent="0" lvl="0" marL="0" rtl="0" algn="l">
                        <a:spcBef>
                          <a:spcPts val="0"/>
                        </a:spcBef>
                        <a:spcAft>
                          <a:spcPts val="0"/>
                        </a:spcAft>
                        <a:buNone/>
                      </a:pPr>
                      <a:r>
                        <a:rPr lang="en-US" sz="1300"/>
                        <a:t>0.38</a:t>
                      </a:r>
                      <a:endParaRPr sz="1300"/>
                    </a:p>
                  </a:txBody>
                  <a:tcPr marT="91425" marB="91425" marR="91425" marL="91425"/>
                </a:tc>
              </a:tr>
              <a:tr h="264825">
                <a:tc>
                  <a:txBody>
                    <a:bodyPr/>
                    <a:lstStyle/>
                    <a:p>
                      <a:pPr indent="0" lvl="0" marL="0" rtl="0" algn="l">
                        <a:spcBef>
                          <a:spcPts val="0"/>
                        </a:spcBef>
                        <a:spcAft>
                          <a:spcPts val="0"/>
                        </a:spcAft>
                        <a:buNone/>
                      </a:pPr>
                      <a:r>
                        <a:rPr lang="en-US" sz="1300"/>
                        <a:t>SGD Classifier</a:t>
                      </a:r>
                      <a:endParaRPr sz="1300"/>
                    </a:p>
                  </a:txBody>
                  <a:tcPr marT="91425" marB="91425" marR="91425" marL="91425"/>
                </a:tc>
                <a:tc>
                  <a:txBody>
                    <a:bodyPr/>
                    <a:lstStyle/>
                    <a:p>
                      <a:pPr indent="0" lvl="0" marL="0" rtl="0" algn="l">
                        <a:spcBef>
                          <a:spcPts val="0"/>
                        </a:spcBef>
                        <a:spcAft>
                          <a:spcPts val="0"/>
                        </a:spcAft>
                        <a:buNone/>
                      </a:pPr>
                      <a:r>
                        <a:rPr lang="en-US" sz="1300"/>
                        <a:t>0.83</a:t>
                      </a:r>
                      <a:endParaRPr sz="1300"/>
                    </a:p>
                  </a:txBody>
                  <a:tcPr marT="91425" marB="91425" marR="91425" marL="91425"/>
                </a:tc>
                <a:tc>
                  <a:txBody>
                    <a:bodyPr/>
                    <a:lstStyle/>
                    <a:p>
                      <a:pPr indent="0" lvl="0" marL="0" rtl="0" algn="l">
                        <a:spcBef>
                          <a:spcPts val="0"/>
                        </a:spcBef>
                        <a:spcAft>
                          <a:spcPts val="0"/>
                        </a:spcAft>
                        <a:buNone/>
                      </a:pPr>
                      <a:r>
                        <a:rPr lang="en-US" sz="1300"/>
                        <a:t>0.39</a:t>
                      </a:r>
                      <a:endParaRPr sz="1300"/>
                    </a:p>
                  </a:txBody>
                  <a:tcPr marT="91425" marB="91425" marR="91425" marL="91425"/>
                </a:tc>
              </a:tr>
              <a:tr h="303150">
                <a:tc>
                  <a:txBody>
                    <a:bodyPr/>
                    <a:lstStyle/>
                    <a:p>
                      <a:pPr indent="0" lvl="0" marL="0" rtl="0" algn="l">
                        <a:spcBef>
                          <a:spcPts val="0"/>
                        </a:spcBef>
                        <a:spcAft>
                          <a:spcPts val="0"/>
                        </a:spcAft>
                        <a:buNone/>
                      </a:pPr>
                      <a:r>
                        <a:rPr lang="en-US" sz="1300"/>
                        <a:t>KNN</a:t>
                      </a:r>
                      <a:endParaRPr sz="1300"/>
                    </a:p>
                  </a:txBody>
                  <a:tcPr marT="91425" marB="91425" marR="91425" marL="91425"/>
                </a:tc>
                <a:tc>
                  <a:txBody>
                    <a:bodyPr/>
                    <a:lstStyle/>
                    <a:p>
                      <a:pPr indent="0" lvl="0" marL="0" rtl="0" algn="l">
                        <a:spcBef>
                          <a:spcPts val="0"/>
                        </a:spcBef>
                        <a:spcAft>
                          <a:spcPts val="0"/>
                        </a:spcAft>
                        <a:buNone/>
                      </a:pPr>
                      <a:r>
                        <a:rPr lang="en-US" sz="1300"/>
                        <a:t>0.81</a:t>
                      </a:r>
                      <a:endParaRPr sz="1300"/>
                    </a:p>
                  </a:txBody>
                  <a:tcPr marT="91425" marB="91425" marR="91425" marL="91425"/>
                </a:tc>
                <a:tc>
                  <a:txBody>
                    <a:bodyPr/>
                    <a:lstStyle/>
                    <a:p>
                      <a:pPr indent="0" lvl="0" marL="0" rtl="0" algn="l">
                        <a:spcBef>
                          <a:spcPts val="0"/>
                        </a:spcBef>
                        <a:spcAft>
                          <a:spcPts val="0"/>
                        </a:spcAft>
                        <a:buNone/>
                      </a:pPr>
                      <a:r>
                        <a:rPr lang="en-US" sz="1300"/>
                        <a:t>0.39</a:t>
                      </a:r>
                      <a:endParaRPr sz="1300"/>
                    </a:p>
                  </a:txBody>
                  <a:tcPr marT="91425" marB="91425" marR="91425" marL="91425"/>
                </a:tc>
              </a:tr>
              <a:tr h="277500">
                <a:tc>
                  <a:txBody>
                    <a:bodyPr/>
                    <a:lstStyle/>
                    <a:p>
                      <a:pPr indent="0" lvl="0" marL="0" rtl="0" algn="l">
                        <a:spcBef>
                          <a:spcPts val="0"/>
                        </a:spcBef>
                        <a:spcAft>
                          <a:spcPts val="0"/>
                        </a:spcAft>
                        <a:buNone/>
                      </a:pPr>
                      <a:r>
                        <a:rPr lang="en-US" sz="1300"/>
                        <a:t>Decision Trees</a:t>
                      </a:r>
                      <a:endParaRPr sz="1300"/>
                    </a:p>
                  </a:txBody>
                  <a:tcPr marT="91425" marB="91425" marR="91425" marL="91425"/>
                </a:tc>
                <a:tc>
                  <a:txBody>
                    <a:bodyPr/>
                    <a:lstStyle/>
                    <a:p>
                      <a:pPr indent="0" lvl="0" marL="0" rtl="0" algn="l">
                        <a:spcBef>
                          <a:spcPts val="0"/>
                        </a:spcBef>
                        <a:spcAft>
                          <a:spcPts val="0"/>
                        </a:spcAft>
                        <a:buNone/>
                      </a:pPr>
                      <a:r>
                        <a:rPr lang="en-US" sz="1300"/>
                        <a:t>0.85</a:t>
                      </a:r>
                      <a:endParaRPr sz="1300"/>
                    </a:p>
                  </a:txBody>
                  <a:tcPr marT="91425" marB="91425" marR="91425" marL="91425"/>
                </a:tc>
                <a:tc>
                  <a:txBody>
                    <a:bodyPr/>
                    <a:lstStyle/>
                    <a:p>
                      <a:pPr indent="0" lvl="0" marL="0" rtl="0" algn="l">
                        <a:spcBef>
                          <a:spcPts val="0"/>
                        </a:spcBef>
                        <a:spcAft>
                          <a:spcPts val="0"/>
                        </a:spcAft>
                        <a:buNone/>
                      </a:pPr>
                      <a:r>
                        <a:rPr lang="en-US" sz="1300"/>
                        <a:t>0.59</a:t>
                      </a:r>
                      <a:endParaRPr sz="1300"/>
                    </a:p>
                  </a:txBody>
                  <a:tcPr marT="91425" marB="91425" marR="91425" marL="91425"/>
                </a:tc>
              </a:tr>
              <a:tr h="294850">
                <a:tc>
                  <a:txBody>
                    <a:bodyPr/>
                    <a:lstStyle/>
                    <a:p>
                      <a:pPr indent="0" lvl="0" marL="0" rtl="0" algn="l">
                        <a:spcBef>
                          <a:spcPts val="0"/>
                        </a:spcBef>
                        <a:spcAft>
                          <a:spcPts val="0"/>
                        </a:spcAft>
                        <a:buNone/>
                      </a:pPr>
                      <a:r>
                        <a:rPr lang="en-US" sz="1300"/>
                        <a:t>Bagging - Random Forest</a:t>
                      </a:r>
                      <a:endParaRPr sz="1300"/>
                    </a:p>
                  </a:txBody>
                  <a:tcPr marT="91425" marB="91425" marR="91425" marL="91425"/>
                </a:tc>
                <a:tc>
                  <a:txBody>
                    <a:bodyPr/>
                    <a:lstStyle/>
                    <a:p>
                      <a:pPr indent="0" lvl="0" marL="0" rtl="0" algn="l">
                        <a:spcBef>
                          <a:spcPts val="0"/>
                        </a:spcBef>
                        <a:spcAft>
                          <a:spcPts val="0"/>
                        </a:spcAft>
                        <a:buNone/>
                      </a:pPr>
                      <a:r>
                        <a:rPr lang="en-US" sz="1300"/>
                        <a:t>0.89</a:t>
                      </a:r>
                      <a:endParaRPr sz="1300"/>
                    </a:p>
                  </a:txBody>
                  <a:tcPr marT="91425" marB="91425" marR="91425" marL="91425"/>
                </a:tc>
                <a:tc>
                  <a:txBody>
                    <a:bodyPr/>
                    <a:lstStyle/>
                    <a:p>
                      <a:pPr indent="0" lvl="0" marL="0" rtl="0" algn="l">
                        <a:spcBef>
                          <a:spcPts val="0"/>
                        </a:spcBef>
                        <a:spcAft>
                          <a:spcPts val="0"/>
                        </a:spcAft>
                        <a:buNone/>
                      </a:pPr>
                      <a:r>
                        <a:rPr lang="en-US" sz="1300"/>
                        <a:t>0.60</a:t>
                      </a:r>
                      <a:endParaRPr sz="1300"/>
                    </a:p>
                  </a:txBody>
                  <a:tcPr marT="91425" marB="91425" marR="91425" marL="91425"/>
                </a:tc>
              </a:tr>
              <a:tr h="376975">
                <a:tc>
                  <a:txBody>
                    <a:bodyPr/>
                    <a:lstStyle/>
                    <a:p>
                      <a:pPr indent="0" lvl="0" marL="0" rtl="0" algn="l">
                        <a:spcBef>
                          <a:spcPts val="0"/>
                        </a:spcBef>
                        <a:spcAft>
                          <a:spcPts val="0"/>
                        </a:spcAft>
                        <a:buNone/>
                      </a:pPr>
                      <a:r>
                        <a:rPr lang="en-US" sz="1300"/>
                        <a:t>Boosting - XGBoost</a:t>
                      </a:r>
                      <a:endParaRPr sz="1300"/>
                    </a:p>
                  </a:txBody>
                  <a:tcPr marT="91425" marB="91425" marR="91425" marL="91425"/>
                </a:tc>
                <a:tc>
                  <a:txBody>
                    <a:bodyPr/>
                    <a:lstStyle/>
                    <a:p>
                      <a:pPr indent="0" lvl="0" marL="0" rtl="0" algn="l">
                        <a:spcBef>
                          <a:spcPts val="0"/>
                        </a:spcBef>
                        <a:spcAft>
                          <a:spcPts val="0"/>
                        </a:spcAft>
                        <a:buNone/>
                      </a:pPr>
                      <a:r>
                        <a:rPr lang="en-US" sz="1300"/>
                        <a:t>0.91</a:t>
                      </a:r>
                      <a:endParaRPr sz="1300"/>
                    </a:p>
                  </a:txBody>
                  <a:tcPr marT="91425" marB="91425" marR="91425" marL="91425"/>
                </a:tc>
                <a:tc>
                  <a:txBody>
                    <a:bodyPr/>
                    <a:lstStyle/>
                    <a:p>
                      <a:pPr indent="0" lvl="0" marL="0" rtl="0" algn="l">
                        <a:spcBef>
                          <a:spcPts val="0"/>
                        </a:spcBef>
                        <a:spcAft>
                          <a:spcPts val="0"/>
                        </a:spcAft>
                        <a:buNone/>
                      </a:pPr>
                      <a:r>
                        <a:rPr lang="en-US" sz="1300"/>
                        <a:t>0.66</a:t>
                      </a:r>
                      <a:endParaRPr sz="1300"/>
                    </a:p>
                  </a:txBody>
                  <a:tcPr marT="91425" marB="91425" marR="91425" marL="91425"/>
                </a:tc>
              </a:tr>
              <a:tr h="100000">
                <a:tc>
                  <a:txBody>
                    <a:bodyPr/>
                    <a:lstStyle/>
                    <a:p>
                      <a:pPr indent="0" lvl="0" marL="0" rtl="0" algn="l">
                        <a:spcBef>
                          <a:spcPts val="0"/>
                        </a:spcBef>
                        <a:spcAft>
                          <a:spcPts val="0"/>
                        </a:spcAft>
                        <a:buNone/>
                      </a:pPr>
                      <a:r>
                        <a:rPr lang="en-US" sz="1300"/>
                        <a:t>Boosting - LightGBM</a:t>
                      </a:r>
                      <a:endParaRPr sz="1300"/>
                    </a:p>
                  </a:txBody>
                  <a:tcPr marT="91425" marB="91425" marR="91425" marL="91425"/>
                </a:tc>
                <a:tc>
                  <a:txBody>
                    <a:bodyPr/>
                    <a:lstStyle/>
                    <a:p>
                      <a:pPr indent="0" lvl="0" marL="0" rtl="0" algn="l">
                        <a:spcBef>
                          <a:spcPts val="0"/>
                        </a:spcBef>
                        <a:spcAft>
                          <a:spcPts val="0"/>
                        </a:spcAft>
                        <a:buNone/>
                      </a:pPr>
                      <a:r>
                        <a:rPr lang="en-US" sz="1300"/>
                        <a:t>0.90</a:t>
                      </a:r>
                      <a:endParaRPr sz="1300"/>
                    </a:p>
                  </a:txBody>
                  <a:tcPr marT="91425" marB="91425" marR="91425" marL="91425"/>
                </a:tc>
                <a:tc>
                  <a:txBody>
                    <a:bodyPr/>
                    <a:lstStyle/>
                    <a:p>
                      <a:pPr indent="0" lvl="0" marL="0" rtl="0" algn="l">
                        <a:spcBef>
                          <a:spcPts val="0"/>
                        </a:spcBef>
                        <a:spcAft>
                          <a:spcPts val="0"/>
                        </a:spcAft>
                        <a:buNone/>
                      </a:pPr>
                      <a:r>
                        <a:rPr lang="en-US" sz="1300"/>
                        <a:t>0.65</a:t>
                      </a:r>
                      <a:endParaRPr sz="1300"/>
                    </a:p>
                  </a:txBody>
                  <a:tcPr marT="91425" marB="91425" marR="91425" marL="91425"/>
                </a:tc>
              </a:tr>
              <a:tr h="344125">
                <a:tc>
                  <a:txBody>
                    <a:bodyPr/>
                    <a:lstStyle/>
                    <a:p>
                      <a:pPr indent="0" lvl="0" marL="0" rtl="0" algn="l">
                        <a:spcBef>
                          <a:spcPts val="0"/>
                        </a:spcBef>
                        <a:spcAft>
                          <a:spcPts val="0"/>
                        </a:spcAft>
                        <a:buNone/>
                      </a:pPr>
                      <a:r>
                        <a:rPr lang="en-US" sz="1300"/>
                        <a:t>Boosting - CatBoost</a:t>
                      </a:r>
                      <a:endParaRPr sz="1300"/>
                    </a:p>
                  </a:txBody>
                  <a:tcPr marT="91425" marB="91425" marR="91425" marL="91425"/>
                </a:tc>
                <a:tc>
                  <a:txBody>
                    <a:bodyPr/>
                    <a:lstStyle/>
                    <a:p>
                      <a:pPr indent="0" lvl="0" marL="0" rtl="0" algn="l">
                        <a:spcBef>
                          <a:spcPts val="0"/>
                        </a:spcBef>
                        <a:spcAft>
                          <a:spcPts val="0"/>
                        </a:spcAft>
                        <a:buNone/>
                      </a:pPr>
                      <a:r>
                        <a:rPr lang="en-US" sz="1300"/>
                        <a:t>0.90</a:t>
                      </a:r>
                      <a:endParaRPr sz="1300"/>
                    </a:p>
                  </a:txBody>
                  <a:tcPr marT="91425" marB="91425" marR="91425" marL="91425"/>
                </a:tc>
                <a:tc>
                  <a:txBody>
                    <a:bodyPr/>
                    <a:lstStyle/>
                    <a:p>
                      <a:pPr indent="0" lvl="0" marL="0" rtl="0" algn="l">
                        <a:spcBef>
                          <a:spcPts val="0"/>
                        </a:spcBef>
                        <a:spcAft>
                          <a:spcPts val="0"/>
                        </a:spcAft>
                        <a:buNone/>
                      </a:pPr>
                      <a:r>
                        <a:rPr lang="en-US" sz="1300"/>
                        <a:t>0.65</a:t>
                      </a:r>
                      <a:endParaRPr sz="1300"/>
                    </a:p>
                  </a:txBody>
                  <a:tcPr marT="91425" marB="91425" marR="91425" marL="91425"/>
                </a:tc>
              </a:tr>
              <a:tr h="344100">
                <a:tc>
                  <a:txBody>
                    <a:bodyPr/>
                    <a:lstStyle/>
                    <a:p>
                      <a:pPr indent="0" lvl="0" marL="0" rtl="0" algn="l">
                        <a:spcBef>
                          <a:spcPts val="0"/>
                        </a:spcBef>
                        <a:spcAft>
                          <a:spcPts val="0"/>
                        </a:spcAft>
                        <a:buNone/>
                      </a:pPr>
                      <a:r>
                        <a:rPr lang="en-US" sz="1300"/>
                        <a:t>Deep Neural Network</a:t>
                      </a:r>
                      <a:endParaRPr sz="1300"/>
                    </a:p>
                  </a:txBody>
                  <a:tcPr marT="91425" marB="91425" marR="91425" marL="91425"/>
                </a:tc>
                <a:tc>
                  <a:txBody>
                    <a:bodyPr/>
                    <a:lstStyle/>
                    <a:p>
                      <a:pPr indent="0" lvl="0" marL="0" rtl="0" algn="l">
                        <a:spcBef>
                          <a:spcPts val="0"/>
                        </a:spcBef>
                        <a:spcAft>
                          <a:spcPts val="0"/>
                        </a:spcAft>
                        <a:buNone/>
                      </a:pPr>
                      <a:r>
                        <a:rPr lang="en-US" sz="1300"/>
                        <a:t>0.85</a:t>
                      </a:r>
                      <a:endParaRPr sz="1300"/>
                    </a:p>
                  </a:txBody>
                  <a:tcPr marT="91425" marB="91425" marR="91425" marL="91425"/>
                </a:tc>
                <a:tc>
                  <a:txBody>
                    <a:bodyPr/>
                    <a:lstStyle/>
                    <a:p>
                      <a:pPr indent="0" lvl="0" marL="0" rtl="0" algn="l">
                        <a:spcBef>
                          <a:spcPts val="0"/>
                        </a:spcBef>
                        <a:spcAft>
                          <a:spcPts val="0"/>
                        </a:spcAft>
                        <a:buNone/>
                      </a:pPr>
                      <a:r>
                        <a:rPr lang="en-US" sz="1300"/>
                        <a:t>0.39</a:t>
                      </a:r>
                      <a:endParaRPr sz="1300"/>
                    </a:p>
                  </a:txBody>
                  <a:tcPr marT="91425" marB="91425" marR="91425" marL="91425"/>
                </a:tc>
              </a:tr>
              <a:tr h="345575">
                <a:tc>
                  <a:txBody>
                    <a:bodyPr/>
                    <a:lstStyle/>
                    <a:p>
                      <a:pPr indent="0" lvl="0" marL="0" rtl="0" algn="l">
                        <a:spcBef>
                          <a:spcPts val="0"/>
                        </a:spcBef>
                        <a:spcAft>
                          <a:spcPts val="0"/>
                        </a:spcAft>
                        <a:buNone/>
                      </a:pPr>
                      <a:r>
                        <a:rPr lang="en-US" sz="1300"/>
                        <a:t>Imblearn - </a:t>
                      </a:r>
                      <a:r>
                        <a:rPr lang="en-US" sz="1300"/>
                        <a:t>Self-Paced Ensemble</a:t>
                      </a:r>
                      <a:endParaRPr sz="1300"/>
                    </a:p>
                  </a:txBody>
                  <a:tcPr marT="91425" marB="91425" marR="91425" marL="91425"/>
                </a:tc>
                <a:tc>
                  <a:txBody>
                    <a:bodyPr/>
                    <a:lstStyle/>
                    <a:p>
                      <a:pPr indent="0" lvl="0" marL="0" rtl="0" algn="l">
                        <a:spcBef>
                          <a:spcPts val="0"/>
                        </a:spcBef>
                        <a:spcAft>
                          <a:spcPts val="0"/>
                        </a:spcAft>
                        <a:buNone/>
                      </a:pPr>
                      <a:r>
                        <a:rPr lang="en-US" sz="1300"/>
                        <a:t>0.71</a:t>
                      </a:r>
                      <a:endParaRPr sz="1300"/>
                    </a:p>
                  </a:txBody>
                  <a:tcPr marT="91425" marB="91425" marR="91425" marL="91425"/>
                </a:tc>
                <a:tc>
                  <a:txBody>
                    <a:bodyPr/>
                    <a:lstStyle/>
                    <a:p>
                      <a:pPr indent="0" lvl="0" marL="0" rtl="0" algn="l">
                        <a:spcBef>
                          <a:spcPts val="0"/>
                        </a:spcBef>
                        <a:spcAft>
                          <a:spcPts val="0"/>
                        </a:spcAft>
                        <a:buNone/>
                      </a:pPr>
                      <a:r>
                        <a:rPr lang="en-US" sz="1300"/>
                        <a:t>0.52</a:t>
                      </a:r>
                      <a:endParaRPr sz="1300"/>
                    </a:p>
                  </a:txBody>
                  <a:tcPr marT="91425" marB="91425" marR="91425" marL="91425"/>
                </a:tc>
              </a:tr>
              <a:tr h="375000">
                <a:tc>
                  <a:txBody>
                    <a:bodyPr/>
                    <a:lstStyle/>
                    <a:p>
                      <a:pPr indent="0" lvl="0" marL="0" rtl="0" algn="l">
                        <a:spcBef>
                          <a:spcPts val="0"/>
                        </a:spcBef>
                        <a:spcAft>
                          <a:spcPts val="0"/>
                        </a:spcAft>
                        <a:buNone/>
                      </a:pPr>
                      <a:r>
                        <a:rPr lang="en-US" sz="1300">
                          <a:solidFill>
                            <a:schemeClr val="dk1"/>
                          </a:solidFill>
                        </a:rPr>
                        <a:t>Imblearn - </a:t>
                      </a:r>
                      <a:r>
                        <a:rPr lang="en-US" sz="1300"/>
                        <a:t>Balanced Bagging</a:t>
                      </a:r>
                      <a:endParaRPr sz="1300"/>
                    </a:p>
                  </a:txBody>
                  <a:tcPr marT="91425" marB="91425" marR="91425" marL="91425"/>
                </a:tc>
                <a:tc>
                  <a:txBody>
                    <a:bodyPr/>
                    <a:lstStyle/>
                    <a:p>
                      <a:pPr indent="0" lvl="0" marL="0" rtl="0" algn="l">
                        <a:spcBef>
                          <a:spcPts val="0"/>
                        </a:spcBef>
                        <a:spcAft>
                          <a:spcPts val="0"/>
                        </a:spcAft>
                        <a:buNone/>
                      </a:pPr>
                      <a:r>
                        <a:rPr lang="en-US" sz="1300"/>
                        <a:t>0.74</a:t>
                      </a:r>
                      <a:endParaRPr sz="1300"/>
                    </a:p>
                  </a:txBody>
                  <a:tcPr marT="91425" marB="91425" marR="91425" marL="91425"/>
                </a:tc>
                <a:tc>
                  <a:txBody>
                    <a:bodyPr/>
                    <a:lstStyle/>
                    <a:p>
                      <a:pPr indent="0" lvl="0" marL="0" rtl="0" algn="l">
                        <a:spcBef>
                          <a:spcPts val="0"/>
                        </a:spcBef>
                        <a:spcAft>
                          <a:spcPts val="0"/>
                        </a:spcAft>
                        <a:buNone/>
                      </a:pPr>
                      <a:r>
                        <a:rPr lang="en-US" sz="1300"/>
                        <a:t>0.52</a:t>
                      </a:r>
                      <a:endParaRPr sz="1300"/>
                    </a:p>
                  </a:txBody>
                  <a:tcPr marT="91425" marB="91425" marR="91425" marL="91425"/>
                </a:tc>
              </a:tr>
              <a:tr h="318325">
                <a:tc>
                  <a:txBody>
                    <a:bodyPr/>
                    <a:lstStyle/>
                    <a:p>
                      <a:pPr indent="0" lvl="0" marL="0" rtl="0" algn="l">
                        <a:spcBef>
                          <a:spcPts val="0"/>
                        </a:spcBef>
                        <a:spcAft>
                          <a:spcPts val="0"/>
                        </a:spcAft>
                        <a:buNone/>
                      </a:pPr>
                      <a:r>
                        <a:rPr b="1" lang="en-US" sz="1300"/>
                        <a:t>Voting</a:t>
                      </a:r>
                      <a:endParaRPr b="1" sz="1300"/>
                    </a:p>
                  </a:txBody>
                  <a:tcPr marT="91425" marB="91425" marR="91425" marL="91425"/>
                </a:tc>
                <a:tc>
                  <a:txBody>
                    <a:bodyPr/>
                    <a:lstStyle/>
                    <a:p>
                      <a:pPr indent="0" lvl="0" marL="0" rtl="0" algn="l">
                        <a:spcBef>
                          <a:spcPts val="0"/>
                        </a:spcBef>
                        <a:spcAft>
                          <a:spcPts val="0"/>
                        </a:spcAft>
                        <a:buNone/>
                      </a:pPr>
                      <a:r>
                        <a:rPr b="1" lang="en-US" sz="1300"/>
                        <a:t>0.90</a:t>
                      </a:r>
                      <a:endParaRPr b="1" sz="1300"/>
                    </a:p>
                  </a:txBody>
                  <a:tcPr marT="91425" marB="91425" marR="91425" marL="91425"/>
                </a:tc>
                <a:tc>
                  <a:txBody>
                    <a:bodyPr/>
                    <a:lstStyle/>
                    <a:p>
                      <a:pPr indent="0" lvl="0" marL="0" rtl="0" algn="l">
                        <a:spcBef>
                          <a:spcPts val="0"/>
                        </a:spcBef>
                        <a:spcAft>
                          <a:spcPts val="0"/>
                        </a:spcAft>
                        <a:buNone/>
                      </a:pPr>
                      <a:r>
                        <a:rPr b="1" lang="en-US" sz="1300"/>
                        <a:t>0.70</a:t>
                      </a:r>
                      <a:endParaRPr b="1" sz="1300"/>
                    </a:p>
                  </a:txBody>
                  <a:tcPr marT="91425" marB="91425" marR="91425" marL="91425"/>
                </a:tc>
              </a:tr>
            </a:tbl>
          </a:graphicData>
        </a:graphic>
      </p:graphicFrame>
      <p:sp>
        <p:nvSpPr>
          <p:cNvPr id="592" name="Google Shape;592;p53"/>
          <p:cNvSpPr txBox="1"/>
          <p:nvPr/>
        </p:nvSpPr>
        <p:spPr>
          <a:xfrm>
            <a:off x="9216150" y="6477000"/>
            <a:ext cx="13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Koushiki Basu</a:t>
            </a:r>
            <a:endParaRPr sz="2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4"/>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Conclusion</a:t>
            </a:r>
            <a:endParaRPr/>
          </a:p>
        </p:txBody>
      </p:sp>
      <p:sp>
        <p:nvSpPr>
          <p:cNvPr id="599" name="Google Shape;599;p54"/>
          <p:cNvSpPr txBox="1"/>
          <p:nvPr>
            <p:ph idx="2" type="body"/>
          </p:nvPr>
        </p:nvSpPr>
        <p:spPr>
          <a:xfrm>
            <a:off x="2667000" y="1563901"/>
            <a:ext cx="7365900" cy="3659400"/>
          </a:xfrm>
          <a:prstGeom prst="rect">
            <a:avLst/>
          </a:prstGeom>
        </p:spPr>
        <p:txBody>
          <a:bodyPr anchorCtr="0" anchor="t" bIns="0" lIns="0" spcFirstLastPara="1" rIns="0" wrap="square" tIns="0">
            <a:normAutofit lnSpcReduction="20000"/>
          </a:bodyPr>
          <a:lstStyle/>
          <a:p>
            <a:pPr indent="-355600" lvl="0" marL="457200" rtl="0" algn="l">
              <a:spcBef>
                <a:spcPts val="0"/>
              </a:spcBef>
              <a:spcAft>
                <a:spcPts val="0"/>
              </a:spcAft>
              <a:buSzPts val="2000"/>
              <a:buChar char="▪"/>
            </a:pPr>
            <a:r>
              <a:rPr lang="en-US" sz="2000"/>
              <a:t>Initially, we thought that the weather attributes would explain accident severity the most. After our analysis, it was shown that location attributes explained more of the accident severity.</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The linear models, KNN, and Deep Learning performed worse since they were not able to differentiate the rarer labels.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Among all the models, the ensemble methods tend to perform better with boosting models outperforming bagging models.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The best we achieved was with the Voting ensemble with 90% accuracy and 0.70 macro average on the f1-score.</a:t>
            </a:r>
            <a:endParaRPr sz="2000"/>
          </a:p>
        </p:txBody>
      </p:sp>
      <p:sp>
        <p:nvSpPr>
          <p:cNvPr id="600" name="Google Shape;600;p54"/>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601" name="Google Shape;601;p54"/>
          <p:cNvSpPr txBox="1"/>
          <p:nvPr/>
        </p:nvSpPr>
        <p:spPr>
          <a:xfrm>
            <a:off x="9216150" y="6477000"/>
            <a:ext cx="13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Koushiki Basu</a:t>
            </a:r>
            <a:endParaRPr sz="2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5"/>
          <p:cNvSpPr txBox="1"/>
          <p:nvPr>
            <p:ph type="ctrTitle"/>
          </p:nvPr>
        </p:nvSpPr>
        <p:spPr>
          <a:xfrm>
            <a:off x="2107526" y="437025"/>
            <a:ext cx="95037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Future Work (</a:t>
            </a:r>
            <a:r>
              <a:rPr lang="en-US" sz="2900"/>
              <a:t>not planned to do before final report</a:t>
            </a:r>
            <a:r>
              <a:rPr lang="en-US"/>
              <a:t>)</a:t>
            </a:r>
            <a:endParaRPr/>
          </a:p>
        </p:txBody>
      </p:sp>
      <p:sp>
        <p:nvSpPr>
          <p:cNvPr id="608" name="Google Shape;608;p55"/>
          <p:cNvSpPr txBox="1"/>
          <p:nvPr>
            <p:ph idx="2" type="body"/>
          </p:nvPr>
        </p:nvSpPr>
        <p:spPr>
          <a:xfrm>
            <a:off x="2666056" y="1917389"/>
            <a:ext cx="7365900" cy="3411600"/>
          </a:xfrm>
          <a:prstGeom prst="rect">
            <a:avLst/>
          </a:prstGeom>
        </p:spPr>
        <p:txBody>
          <a:bodyPr anchorCtr="0" anchor="t" bIns="0" lIns="0" spcFirstLastPara="1" rIns="0" wrap="square" tIns="0">
            <a:normAutofit/>
          </a:bodyPr>
          <a:lstStyle/>
          <a:p>
            <a:pPr indent="-351971" lvl="0" marL="457200" rtl="0" algn="l">
              <a:spcBef>
                <a:spcPts val="0"/>
              </a:spcBef>
              <a:spcAft>
                <a:spcPts val="0"/>
              </a:spcAft>
              <a:buSzPts val="1943"/>
              <a:buChar char="▪"/>
            </a:pPr>
            <a:r>
              <a:rPr lang="en-US" sz="1942"/>
              <a:t>Incorporate </a:t>
            </a:r>
            <a:r>
              <a:rPr lang="en-US" sz="1942"/>
              <a:t>geospatial or time-series data into</a:t>
            </a:r>
            <a:r>
              <a:rPr lang="en-US" sz="1942"/>
              <a:t> </a:t>
            </a:r>
            <a:r>
              <a:rPr lang="en-US" sz="1942"/>
              <a:t>the models</a:t>
            </a:r>
            <a:endParaRPr sz="1942"/>
          </a:p>
          <a:p>
            <a:pPr indent="0" lvl="0" marL="0" rtl="0" algn="l">
              <a:spcBef>
                <a:spcPts val="0"/>
              </a:spcBef>
              <a:spcAft>
                <a:spcPts val="0"/>
              </a:spcAft>
              <a:buNone/>
            </a:pPr>
            <a:r>
              <a:t/>
            </a:r>
            <a:endParaRPr sz="1942"/>
          </a:p>
          <a:p>
            <a:pPr indent="-351971" lvl="0" marL="457200" rtl="0" algn="l">
              <a:spcBef>
                <a:spcPts val="0"/>
              </a:spcBef>
              <a:spcAft>
                <a:spcPts val="0"/>
              </a:spcAft>
              <a:buSzPts val="1943"/>
              <a:buChar char="▪"/>
            </a:pPr>
            <a:r>
              <a:rPr lang="en-US" sz="1942"/>
              <a:t>Improve methods for managing class imbalance</a:t>
            </a:r>
            <a:endParaRPr sz="1942"/>
          </a:p>
          <a:p>
            <a:pPr indent="0" lvl="0" marL="457200" rtl="0" algn="l">
              <a:spcBef>
                <a:spcPts val="0"/>
              </a:spcBef>
              <a:spcAft>
                <a:spcPts val="0"/>
              </a:spcAft>
              <a:buNone/>
            </a:pPr>
            <a:r>
              <a:t/>
            </a:r>
            <a:endParaRPr sz="1942"/>
          </a:p>
          <a:p>
            <a:pPr indent="-351971" lvl="0" marL="457200" rtl="0" algn="l">
              <a:spcBef>
                <a:spcPts val="0"/>
              </a:spcBef>
              <a:spcAft>
                <a:spcPts val="0"/>
              </a:spcAft>
              <a:buSzPts val="1943"/>
              <a:buChar char="▪"/>
            </a:pPr>
            <a:r>
              <a:rPr lang="en-US" sz="1942"/>
              <a:t>Implement this model within a real-time accident risk prediction framework</a:t>
            </a:r>
            <a:endParaRPr sz="1942"/>
          </a:p>
          <a:p>
            <a:pPr indent="0" lvl="0" marL="457200" rtl="0" algn="l">
              <a:spcBef>
                <a:spcPts val="0"/>
              </a:spcBef>
              <a:spcAft>
                <a:spcPts val="0"/>
              </a:spcAft>
              <a:buNone/>
            </a:pPr>
            <a:r>
              <a:t/>
            </a:r>
            <a:endParaRPr sz="1942"/>
          </a:p>
          <a:p>
            <a:pPr indent="-351971" lvl="0" marL="457200" rtl="0" algn="l">
              <a:spcBef>
                <a:spcPts val="0"/>
              </a:spcBef>
              <a:spcAft>
                <a:spcPts val="0"/>
              </a:spcAft>
              <a:buSzPts val="1943"/>
              <a:buChar char="▪"/>
            </a:pPr>
            <a:r>
              <a:rPr lang="en-US" sz="1942"/>
              <a:t>Investigate in detail the relationships between key factors and accident severity</a:t>
            </a:r>
            <a:endParaRPr sz="1942"/>
          </a:p>
          <a:p>
            <a:pPr indent="0" lvl="0" marL="0" rtl="0" algn="l">
              <a:spcBef>
                <a:spcPts val="0"/>
              </a:spcBef>
              <a:spcAft>
                <a:spcPts val="0"/>
              </a:spcAft>
              <a:buNone/>
            </a:pPr>
            <a:r>
              <a:t/>
            </a:r>
            <a:endParaRPr sz="1942"/>
          </a:p>
          <a:p>
            <a:pPr indent="-351971" lvl="0" marL="457200" rtl="0" algn="l">
              <a:spcBef>
                <a:spcPts val="0"/>
              </a:spcBef>
              <a:spcAft>
                <a:spcPts val="0"/>
              </a:spcAft>
              <a:buSzPts val="1943"/>
              <a:buChar char="▪"/>
            </a:pPr>
            <a:r>
              <a:rPr lang="en-US" sz="1942"/>
              <a:t>Examine the potential policy implications of this project</a:t>
            </a:r>
            <a:endParaRPr/>
          </a:p>
        </p:txBody>
      </p:sp>
      <p:sp>
        <p:nvSpPr>
          <p:cNvPr id="609" name="Google Shape;609;p55"/>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610" name="Google Shape;610;p55"/>
          <p:cNvSpPr txBox="1"/>
          <p:nvPr/>
        </p:nvSpPr>
        <p:spPr>
          <a:xfrm>
            <a:off x="9216150" y="6477000"/>
            <a:ext cx="13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Koushiki Basu</a:t>
            </a:r>
            <a:endParaRPr sz="2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6"/>
          <p:cNvSpPr txBox="1"/>
          <p:nvPr>
            <p:ph type="ctrTitle"/>
          </p:nvPr>
        </p:nvSpPr>
        <p:spPr>
          <a:xfrm>
            <a:off x="2628902" y="1521334"/>
            <a:ext cx="6347458" cy="85408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2"/>
              </a:buClr>
              <a:buSzPts val="6000"/>
              <a:buFont typeface="Arial Narrow"/>
              <a:buNone/>
            </a:pPr>
            <a:r>
              <a:rPr lang="en-US">
                <a:latin typeface="Arial Narrow"/>
                <a:ea typeface="Arial Narrow"/>
                <a:cs typeface="Arial Narrow"/>
                <a:sym typeface="Arial Narrow"/>
              </a:rPr>
              <a:t>THANK YOU</a:t>
            </a:r>
            <a:endParaRPr/>
          </a:p>
        </p:txBody>
      </p:sp>
      <p:sp>
        <p:nvSpPr>
          <p:cNvPr id="617" name="Google Shape;617;p56"/>
          <p:cNvSpPr txBox="1"/>
          <p:nvPr>
            <p:ph idx="10" type="dt"/>
          </p:nvPr>
        </p:nvSpPr>
        <p:spPr>
          <a:xfrm>
            <a:off x="8926248" y="6220740"/>
            <a:ext cx="1021891" cy="323968"/>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April 2024</a:t>
            </a:r>
            <a:endParaRPr/>
          </a:p>
        </p:txBody>
      </p:sp>
      <p:sp>
        <p:nvSpPr>
          <p:cNvPr id="618" name="Google Shape;618;p56"/>
          <p:cNvSpPr/>
          <p:nvPr>
            <p:ph idx="12" type="sldNum"/>
          </p:nvPr>
        </p:nvSpPr>
        <p:spPr>
          <a:xfrm>
            <a:off x="10096500" y="6200875"/>
            <a:ext cx="487680" cy="36576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619" name="Google Shape;619;p56"/>
          <p:cNvPicPr preferRelativeResize="0"/>
          <p:nvPr/>
        </p:nvPicPr>
        <p:blipFill>
          <a:blip r:embed="rId3">
            <a:alphaModFix/>
          </a:blip>
          <a:stretch>
            <a:fillRect/>
          </a:stretch>
        </p:blipFill>
        <p:spPr>
          <a:xfrm flipH="1">
            <a:off x="656025" y="3202201"/>
            <a:ext cx="453600" cy="453600"/>
          </a:xfrm>
          <a:prstGeom prst="rect">
            <a:avLst/>
          </a:prstGeom>
          <a:noFill/>
          <a:ln>
            <a:noFill/>
          </a:ln>
        </p:spPr>
      </p:pic>
      <p:sp>
        <p:nvSpPr>
          <p:cNvPr id="620" name="Google Shape;620;p56"/>
          <p:cNvSpPr txBox="1"/>
          <p:nvPr/>
        </p:nvSpPr>
        <p:spPr>
          <a:xfrm>
            <a:off x="2737025" y="3202200"/>
            <a:ext cx="2960400" cy="25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accent4"/>
                </a:solidFill>
                <a:latin typeface="Maven Pro"/>
                <a:ea typeface="Maven Pro"/>
                <a:cs typeface="Maven Pro"/>
                <a:sym typeface="Maven Pro"/>
              </a:rPr>
              <a:t>Do you have any questions?</a:t>
            </a:r>
            <a:endParaRPr>
              <a:solidFill>
                <a:schemeClr val="accent4"/>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US">
                <a:solidFill>
                  <a:schemeClr val="accent4"/>
                </a:solidFill>
                <a:latin typeface="Maven Pro"/>
                <a:ea typeface="Maven Pro"/>
                <a:cs typeface="Maven Pro"/>
                <a:sym typeface="Maven Pro"/>
              </a:rPr>
              <a:t>fu390@purdue.edu</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US">
                <a:solidFill>
                  <a:schemeClr val="accent4"/>
                </a:solidFill>
                <a:latin typeface="Maven Pro"/>
                <a:ea typeface="Maven Pro"/>
                <a:cs typeface="Maven Pro"/>
                <a:sym typeface="Maven Pro"/>
              </a:rPr>
              <a:t>gavinash@purdue.edu</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US">
                <a:solidFill>
                  <a:schemeClr val="accent4"/>
                </a:solidFill>
                <a:latin typeface="Maven Pro"/>
                <a:ea typeface="Maven Pro"/>
                <a:cs typeface="Maven Pro"/>
                <a:sym typeface="Maven Pro"/>
              </a:rPr>
              <a:t>yberg@purdue.edu</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US">
                <a:solidFill>
                  <a:schemeClr val="accent4"/>
                </a:solidFill>
                <a:latin typeface="Maven Pro"/>
                <a:ea typeface="Maven Pro"/>
                <a:cs typeface="Maven Pro"/>
                <a:sym typeface="Maven Pro"/>
              </a:rPr>
              <a:t>kbasu@purdue.edu</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t/>
            </a:r>
            <a:endParaRPr>
              <a:solidFill>
                <a:srgbClr val="FFFFFF"/>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3"/>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Our Project Goal</a:t>
            </a:r>
            <a:endParaRPr/>
          </a:p>
        </p:txBody>
      </p:sp>
      <p:sp>
        <p:nvSpPr>
          <p:cNvPr id="180" name="Google Shape;180;p13"/>
          <p:cNvSpPr txBox="1"/>
          <p:nvPr>
            <p:ph idx="2" type="body"/>
          </p:nvPr>
        </p:nvSpPr>
        <p:spPr>
          <a:xfrm>
            <a:off x="1821775" y="1584150"/>
            <a:ext cx="8560500" cy="1114200"/>
          </a:xfrm>
          <a:prstGeom prst="rect">
            <a:avLst/>
          </a:prstGeom>
        </p:spPr>
        <p:txBody>
          <a:bodyPr anchorCtr="0" anchor="t" bIns="0" lIns="0" spcFirstLastPara="1" rIns="0" wrap="square" tIns="0">
            <a:normAutofit/>
          </a:bodyPr>
          <a:lstStyle/>
          <a:p>
            <a:pPr indent="0" lvl="0" marL="0" rtl="0" algn="just">
              <a:lnSpc>
                <a:spcPct val="100000"/>
              </a:lnSpc>
              <a:spcBef>
                <a:spcPts val="0"/>
              </a:spcBef>
              <a:spcAft>
                <a:spcPts val="0"/>
              </a:spcAft>
              <a:buSzPts val="1018"/>
              <a:buNone/>
            </a:pPr>
            <a:r>
              <a:rPr b="1" lang="en-US" sz="2220"/>
              <a:t>Traffic-Flow Analysis is difficult because of Large, Complex Data impacted </a:t>
            </a:r>
            <a:r>
              <a:rPr b="1" lang="en-US" sz="2220"/>
              <a:t>with</a:t>
            </a:r>
            <a:r>
              <a:rPr b="1" lang="en-US" sz="2220"/>
              <a:t> </a:t>
            </a:r>
            <a:r>
              <a:rPr b="1" lang="en-US" sz="2220"/>
              <a:t>Noise and Real-Time changes in conditions.</a:t>
            </a:r>
            <a:endParaRPr b="1" sz="2220"/>
          </a:p>
          <a:p>
            <a:pPr indent="0" lvl="0" marL="0" rtl="0" algn="just">
              <a:lnSpc>
                <a:spcPct val="80000"/>
              </a:lnSpc>
              <a:spcBef>
                <a:spcPts val="0"/>
              </a:spcBef>
              <a:spcAft>
                <a:spcPts val="0"/>
              </a:spcAft>
              <a:buSzPts val="1018"/>
              <a:buNone/>
            </a:pPr>
            <a:r>
              <a:rPr b="1" lang="en-US" sz="2120"/>
              <a:t> </a:t>
            </a:r>
            <a:endParaRPr b="1" sz="2120"/>
          </a:p>
        </p:txBody>
      </p:sp>
      <p:sp>
        <p:nvSpPr>
          <p:cNvPr id="181" name="Google Shape;181;p13"/>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182" name="Google Shape;182;p13"/>
          <p:cNvSpPr txBox="1"/>
          <p:nvPr/>
        </p:nvSpPr>
        <p:spPr>
          <a:xfrm>
            <a:off x="1821775" y="3193250"/>
            <a:ext cx="8144700" cy="1800900"/>
          </a:xfrm>
          <a:prstGeom prst="rect">
            <a:avLst/>
          </a:prstGeom>
          <a:noFill/>
          <a:ln>
            <a:noFill/>
          </a:ln>
        </p:spPr>
        <p:txBody>
          <a:bodyPr anchorCtr="0" anchor="t" bIns="91425" lIns="91425" spcFirstLastPara="1" rIns="91425" wrap="square" tIns="91425">
            <a:spAutoFit/>
          </a:bodyPr>
          <a:lstStyle/>
          <a:p>
            <a:pPr indent="-361950" lvl="0" marL="457200" rtl="0" algn="l">
              <a:lnSpc>
                <a:spcPct val="200000"/>
              </a:lnSpc>
              <a:spcBef>
                <a:spcPts val="0"/>
              </a:spcBef>
              <a:spcAft>
                <a:spcPts val="0"/>
              </a:spcAft>
              <a:buClr>
                <a:srgbClr val="262626"/>
              </a:buClr>
              <a:buSzPts val="2100"/>
              <a:buChar char="●"/>
            </a:pPr>
            <a:r>
              <a:rPr b="1" lang="en-US" sz="2100">
                <a:solidFill>
                  <a:srgbClr val="262626"/>
                </a:solidFill>
              </a:rPr>
              <a:t>Analyze several data mining technique and algorithms</a:t>
            </a:r>
            <a:endParaRPr b="1" sz="2100">
              <a:solidFill>
                <a:srgbClr val="262626"/>
              </a:solidFill>
            </a:endParaRPr>
          </a:p>
          <a:p>
            <a:pPr indent="-361950" lvl="0" marL="457200" rtl="0" algn="l">
              <a:lnSpc>
                <a:spcPct val="200000"/>
              </a:lnSpc>
              <a:spcBef>
                <a:spcPts val="0"/>
              </a:spcBef>
              <a:spcAft>
                <a:spcPts val="0"/>
              </a:spcAft>
              <a:buClr>
                <a:srgbClr val="262626"/>
              </a:buClr>
              <a:buSzPts val="2100"/>
              <a:buChar char="●"/>
            </a:pPr>
            <a:r>
              <a:rPr b="1" lang="en-US" sz="2100">
                <a:solidFill>
                  <a:srgbClr val="262626"/>
                </a:solidFill>
              </a:rPr>
              <a:t>Create performant models on the data </a:t>
            </a:r>
            <a:endParaRPr b="1" sz="2100">
              <a:solidFill>
                <a:srgbClr val="262626"/>
              </a:solidFill>
            </a:endParaRPr>
          </a:p>
          <a:p>
            <a:pPr indent="-361950" lvl="0" marL="457200" rtl="0" algn="l">
              <a:lnSpc>
                <a:spcPct val="200000"/>
              </a:lnSpc>
              <a:spcBef>
                <a:spcPts val="0"/>
              </a:spcBef>
              <a:spcAft>
                <a:spcPts val="0"/>
              </a:spcAft>
              <a:buClr>
                <a:srgbClr val="262626"/>
              </a:buClr>
              <a:buSzPts val="2100"/>
              <a:buChar char="●"/>
            </a:pPr>
            <a:r>
              <a:rPr b="1" lang="en-US" sz="2100">
                <a:solidFill>
                  <a:srgbClr val="262626"/>
                </a:solidFill>
              </a:rPr>
              <a:t>Identify the models’ distinct advantages and drawbacks</a:t>
            </a:r>
            <a:endParaRPr b="1" sz="2100">
              <a:solidFill>
                <a:srgbClr val="262626"/>
              </a:solidFill>
            </a:endParaRPr>
          </a:p>
        </p:txBody>
      </p:sp>
      <p:sp>
        <p:nvSpPr>
          <p:cNvPr id="183" name="Google Shape;183;p13"/>
          <p:cNvSpPr txBox="1"/>
          <p:nvPr>
            <p:ph idx="10" type="dt"/>
          </p:nvPr>
        </p:nvSpPr>
        <p:spPr>
          <a:xfrm>
            <a:off x="8740325" y="6340725"/>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Yohan Berg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4"/>
          <p:cNvSpPr txBox="1"/>
          <p:nvPr>
            <p:ph type="ctrTitle"/>
          </p:nvPr>
        </p:nvSpPr>
        <p:spPr>
          <a:xfrm>
            <a:off x="2107520" y="437030"/>
            <a:ext cx="79890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Dataset</a:t>
            </a:r>
            <a:endParaRPr/>
          </a:p>
        </p:txBody>
      </p:sp>
      <p:sp>
        <p:nvSpPr>
          <p:cNvPr id="190" name="Google Shape;190;p14"/>
          <p:cNvSpPr txBox="1"/>
          <p:nvPr>
            <p:ph idx="2" type="body"/>
          </p:nvPr>
        </p:nvSpPr>
        <p:spPr>
          <a:xfrm>
            <a:off x="1752600" y="1167600"/>
            <a:ext cx="9027600" cy="1308900"/>
          </a:xfrm>
          <a:prstGeom prst="rect">
            <a:avLst/>
          </a:prstGeom>
        </p:spPr>
        <p:txBody>
          <a:bodyPr anchorCtr="0" anchor="t" bIns="0" lIns="0" spcFirstLastPara="1" rIns="0" wrap="square" tIns="0">
            <a:normAutofit fontScale="92500"/>
          </a:bodyPr>
          <a:lstStyle/>
          <a:p>
            <a:pPr indent="0" lvl="0" marL="0" rtl="0" algn="l">
              <a:spcBef>
                <a:spcPts val="0"/>
              </a:spcBef>
              <a:spcAft>
                <a:spcPts val="0"/>
              </a:spcAft>
              <a:buNone/>
            </a:pPr>
            <a:r>
              <a:rPr b="1" lang="en-US"/>
              <a:t>Dataset Used: </a:t>
            </a:r>
            <a:r>
              <a:rPr lang="en-US"/>
              <a:t>US Accidents data available on Kaggle, a country-wide dataset of traffic accidents combining multiple APIs such as "MapQuest Traffic" and "Microsoft Bing Map Traffic." </a:t>
            </a:r>
            <a:endParaRPr/>
          </a:p>
          <a:p>
            <a:pPr indent="-334327" lvl="0" marL="457200" rtl="0" algn="l">
              <a:spcBef>
                <a:spcPts val="0"/>
              </a:spcBef>
              <a:spcAft>
                <a:spcPts val="0"/>
              </a:spcAft>
              <a:buSzPct val="100000"/>
              <a:buAutoNum type="arabicPeriod"/>
            </a:pPr>
            <a:r>
              <a:rPr lang="en-US"/>
              <a:t>7.7 million </a:t>
            </a:r>
            <a:r>
              <a:rPr lang="en-US"/>
              <a:t>entries</a:t>
            </a:r>
            <a:endParaRPr/>
          </a:p>
          <a:p>
            <a:pPr indent="-334327" lvl="0" marL="457200" rtl="0" algn="l">
              <a:spcBef>
                <a:spcPts val="0"/>
              </a:spcBef>
              <a:spcAft>
                <a:spcPts val="0"/>
              </a:spcAft>
              <a:buSzPct val="100000"/>
              <a:buAutoNum type="arabicPeriod"/>
            </a:pPr>
            <a:r>
              <a:rPr lang="en-US"/>
              <a:t>46 total attributes</a:t>
            </a:r>
            <a:endParaRPr/>
          </a:p>
          <a:p>
            <a:pPr indent="-334327" lvl="0" marL="457200" rtl="0" algn="l">
              <a:spcBef>
                <a:spcPts val="0"/>
              </a:spcBef>
              <a:spcAft>
                <a:spcPts val="0"/>
              </a:spcAft>
              <a:buSzPct val="100000"/>
              <a:buAutoNum type="arabicPeriod"/>
            </a:pPr>
            <a:r>
              <a:rPr lang="en-US"/>
              <a:t>Target attribute is accident severity (measures traffic flow impact)</a:t>
            </a:r>
            <a:endParaRPr/>
          </a:p>
        </p:txBody>
      </p:sp>
      <p:sp>
        <p:nvSpPr>
          <p:cNvPr id="191" name="Google Shape;191;p14"/>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192" name="Google Shape;192;p14"/>
          <p:cNvSpPr txBox="1"/>
          <p:nvPr/>
        </p:nvSpPr>
        <p:spPr>
          <a:xfrm>
            <a:off x="6096000" y="6007800"/>
            <a:ext cx="410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Moosavi, Sobhan, Mohammad Hossein Samavatian, Srinivasan Parthasarathy, and Rajiv Ramnath. "A Countrywide Traffic Accident Dataset.", 2019.</a:t>
            </a:r>
            <a:endParaRPr sz="800"/>
          </a:p>
        </p:txBody>
      </p:sp>
      <p:graphicFrame>
        <p:nvGraphicFramePr>
          <p:cNvPr id="193" name="Google Shape;193;p14"/>
          <p:cNvGraphicFramePr/>
          <p:nvPr/>
        </p:nvGraphicFramePr>
        <p:xfrm>
          <a:off x="1423488" y="3028163"/>
          <a:ext cx="3000000" cy="3000000"/>
        </p:xfrm>
        <a:graphic>
          <a:graphicData uri="http://schemas.openxmlformats.org/drawingml/2006/table">
            <a:tbl>
              <a:tblPr>
                <a:noFill/>
                <a:tableStyleId>{0D7E72BF-1ACC-4FC6-977F-F9B0A4C5CC79}</a:tableStyleId>
              </a:tblPr>
              <a:tblGrid>
                <a:gridCol w="1922800"/>
                <a:gridCol w="7434275"/>
              </a:tblGrid>
              <a:tr h="381000">
                <a:tc>
                  <a:txBody>
                    <a:bodyPr/>
                    <a:lstStyle/>
                    <a:p>
                      <a:pPr indent="0" lvl="0" marL="0" rtl="0" algn="l">
                        <a:spcBef>
                          <a:spcPts val="0"/>
                        </a:spcBef>
                        <a:spcAft>
                          <a:spcPts val="0"/>
                        </a:spcAft>
                        <a:buNone/>
                      </a:pPr>
                      <a:r>
                        <a:rPr b="1" lang="en-US"/>
                        <a:t>Traffic Attributes</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ID, source, severity, start_time, end_time, start_lattitude, end_</a:t>
                      </a:r>
                      <a:r>
                        <a:rPr lang="en-US">
                          <a:solidFill>
                            <a:schemeClr val="dk1"/>
                          </a:solidFill>
                        </a:rPr>
                        <a:t>lattitude</a:t>
                      </a:r>
                      <a:r>
                        <a:rPr lang="en-US"/>
                        <a:t>, </a:t>
                      </a:r>
                      <a:r>
                        <a:rPr lang="en-US">
                          <a:solidFill>
                            <a:schemeClr val="dk1"/>
                          </a:solidFill>
                        </a:rPr>
                        <a:t>start_longitude, end_longitude, </a:t>
                      </a:r>
                      <a:r>
                        <a:rPr lang="en-US"/>
                        <a:t>distance, and description</a:t>
                      </a:r>
                      <a:endParaRPr/>
                    </a:p>
                  </a:txBody>
                  <a:tcPr marT="91425" marB="91425" marR="91425" marL="91425"/>
                </a:tc>
              </a:tr>
              <a:tr h="381000">
                <a:tc>
                  <a:txBody>
                    <a:bodyPr/>
                    <a:lstStyle/>
                    <a:p>
                      <a:pPr indent="0" lvl="0" marL="0" rtl="0" algn="l">
                        <a:spcBef>
                          <a:spcPts val="0"/>
                        </a:spcBef>
                        <a:spcAft>
                          <a:spcPts val="0"/>
                        </a:spcAft>
                        <a:buNone/>
                      </a:pPr>
                      <a:r>
                        <a:rPr b="1" lang="en-US"/>
                        <a:t>Address Attributes</a:t>
                      </a:r>
                      <a:endParaRPr b="1"/>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street, city, county, state, zip-code, country, timezone, and airport_code </a:t>
                      </a:r>
                      <a:endParaRPr/>
                    </a:p>
                  </a:txBody>
                  <a:tcPr marT="91425" marB="91425" marR="91425" marL="91425"/>
                </a:tc>
              </a:tr>
              <a:tr h="381000">
                <a:tc>
                  <a:txBody>
                    <a:bodyPr/>
                    <a:lstStyle/>
                    <a:p>
                      <a:pPr indent="0" lvl="0" marL="0" rtl="0" algn="l">
                        <a:spcBef>
                          <a:spcPts val="0"/>
                        </a:spcBef>
                        <a:spcAft>
                          <a:spcPts val="0"/>
                        </a:spcAft>
                        <a:buNone/>
                      </a:pPr>
                      <a:r>
                        <a:rPr b="1" lang="en-US"/>
                        <a:t>Weather Attributes</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time, temperature, wind_chill, humidity, pressure, visibility, wind_direction, wind_speed, precipitation, and condition (e.g., rain, snow, etc.)</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a:t>POI Attributes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amenity, bump, crossing, give-way, junction, no-exit, railway, roundabout, station, stop, traffic calming, traffic signal, and turning loop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a:t>Period-of-Day</a:t>
                      </a:r>
                      <a:endParaRPr b="1"/>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Sunrise/Sunset, Civil Twilight, Nautical Twilight, and Astronomical Twilight</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194" name="Google Shape;194;p14"/>
          <p:cNvSpPr txBox="1"/>
          <p:nvPr/>
        </p:nvSpPr>
        <p:spPr>
          <a:xfrm>
            <a:off x="1423500" y="2641463"/>
            <a:ext cx="575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262626"/>
                </a:solidFill>
              </a:rPr>
              <a:t>Table1. Details of attributes</a:t>
            </a:r>
            <a:endParaRPr b="1" sz="1600">
              <a:solidFill>
                <a:srgbClr val="262626"/>
              </a:solidFill>
            </a:endParaRPr>
          </a:p>
        </p:txBody>
      </p:sp>
      <p:sp>
        <p:nvSpPr>
          <p:cNvPr id="195" name="Google Shape;195;p14"/>
          <p:cNvSpPr txBox="1"/>
          <p:nvPr/>
        </p:nvSpPr>
        <p:spPr>
          <a:xfrm>
            <a:off x="9216150" y="6477000"/>
            <a:ext cx="13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Koushiki Basu</a:t>
            </a:r>
            <a:endParaRPr sz="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0" name="Shape 200"/>
        <p:cNvGrpSpPr/>
        <p:nvPr/>
      </p:nvGrpSpPr>
      <p:grpSpPr>
        <a:xfrm>
          <a:off x="0" y="0"/>
          <a:ext cx="0" cy="0"/>
          <a:chOff x="0" y="0"/>
          <a:chExt cx="0" cy="0"/>
        </a:xfrm>
      </p:grpSpPr>
      <p:sp>
        <p:nvSpPr>
          <p:cNvPr id="201" name="Google Shape;201;p15"/>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202" name="Google Shape;202;p15"/>
          <p:cNvPicPr preferRelativeResize="0"/>
          <p:nvPr/>
        </p:nvPicPr>
        <p:blipFill>
          <a:blip r:embed="rId3">
            <a:alphaModFix/>
          </a:blip>
          <a:stretch>
            <a:fillRect/>
          </a:stretch>
        </p:blipFill>
        <p:spPr>
          <a:xfrm>
            <a:off x="152400" y="2330925"/>
            <a:ext cx="11887201" cy="2757041"/>
          </a:xfrm>
          <a:prstGeom prst="rect">
            <a:avLst/>
          </a:prstGeom>
          <a:noFill/>
          <a:ln>
            <a:noFill/>
          </a:ln>
        </p:spPr>
      </p:pic>
      <p:sp>
        <p:nvSpPr>
          <p:cNvPr id="203" name="Google Shape;203;p15"/>
          <p:cNvSpPr txBox="1"/>
          <p:nvPr>
            <p:ph type="ctrTitle"/>
          </p:nvPr>
        </p:nvSpPr>
        <p:spPr>
          <a:xfrm>
            <a:off x="1335475" y="204400"/>
            <a:ext cx="8912700" cy="83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Data Visualization</a:t>
            </a:r>
            <a:endParaRPr/>
          </a:p>
        </p:txBody>
      </p:sp>
      <p:sp>
        <p:nvSpPr>
          <p:cNvPr id="204" name="Google Shape;204;p15"/>
          <p:cNvSpPr txBox="1"/>
          <p:nvPr/>
        </p:nvSpPr>
        <p:spPr>
          <a:xfrm>
            <a:off x="9126175" y="6477000"/>
            <a:ext cx="13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accent4"/>
                </a:solidFill>
              </a:rPr>
              <a:t>Koushiki Basu</a:t>
            </a:r>
            <a:endParaRPr sz="200">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9" name="Shape 209"/>
        <p:cNvGrpSpPr/>
        <p:nvPr/>
      </p:nvGrpSpPr>
      <p:grpSpPr>
        <a:xfrm>
          <a:off x="0" y="0"/>
          <a:ext cx="0" cy="0"/>
          <a:chOff x="0" y="0"/>
          <a:chExt cx="0" cy="0"/>
        </a:xfrm>
      </p:grpSpPr>
      <p:sp>
        <p:nvSpPr>
          <p:cNvPr id="210" name="Google Shape;210;p16"/>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None/>
            </a:pPr>
            <a:fld id="{00000000-1234-1234-1234-123412341234}" type="slidenum">
              <a:rPr lang="en-US">
                <a:solidFill>
                  <a:schemeClr val="accent4"/>
                </a:solidFill>
              </a:rPr>
              <a:t>‹#›</a:t>
            </a:fld>
            <a:endParaRPr>
              <a:solidFill>
                <a:schemeClr val="accent4"/>
              </a:solidFill>
            </a:endParaRPr>
          </a:p>
        </p:txBody>
      </p:sp>
      <p:pic>
        <p:nvPicPr>
          <p:cNvPr id="211" name="Google Shape;211;p16"/>
          <p:cNvPicPr preferRelativeResize="0"/>
          <p:nvPr/>
        </p:nvPicPr>
        <p:blipFill>
          <a:blip r:embed="rId3">
            <a:alphaModFix/>
          </a:blip>
          <a:stretch>
            <a:fillRect/>
          </a:stretch>
        </p:blipFill>
        <p:spPr>
          <a:xfrm>
            <a:off x="1298525" y="54275"/>
            <a:ext cx="3857311" cy="2892975"/>
          </a:xfrm>
          <a:prstGeom prst="rect">
            <a:avLst/>
          </a:prstGeom>
          <a:noFill/>
          <a:ln>
            <a:noFill/>
          </a:ln>
        </p:spPr>
      </p:pic>
      <p:pic>
        <p:nvPicPr>
          <p:cNvPr id="212" name="Google Shape;212;p16"/>
          <p:cNvPicPr preferRelativeResize="0"/>
          <p:nvPr/>
        </p:nvPicPr>
        <p:blipFill>
          <a:blip r:embed="rId4">
            <a:alphaModFix/>
          </a:blip>
          <a:stretch>
            <a:fillRect/>
          </a:stretch>
        </p:blipFill>
        <p:spPr>
          <a:xfrm>
            <a:off x="6096000" y="3079299"/>
            <a:ext cx="4820849" cy="2892977"/>
          </a:xfrm>
          <a:prstGeom prst="rect">
            <a:avLst/>
          </a:prstGeom>
          <a:noFill/>
          <a:ln>
            <a:noFill/>
          </a:ln>
        </p:spPr>
      </p:pic>
      <p:pic>
        <p:nvPicPr>
          <p:cNvPr id="213" name="Google Shape;213;p16"/>
          <p:cNvPicPr preferRelativeResize="0"/>
          <p:nvPr/>
        </p:nvPicPr>
        <p:blipFill>
          <a:blip r:embed="rId5">
            <a:alphaModFix/>
          </a:blip>
          <a:stretch>
            <a:fillRect/>
          </a:stretch>
        </p:blipFill>
        <p:spPr>
          <a:xfrm>
            <a:off x="814225" y="3079305"/>
            <a:ext cx="4820849" cy="2892971"/>
          </a:xfrm>
          <a:prstGeom prst="rect">
            <a:avLst/>
          </a:prstGeom>
          <a:noFill/>
          <a:ln>
            <a:noFill/>
          </a:ln>
        </p:spPr>
      </p:pic>
      <p:pic>
        <p:nvPicPr>
          <p:cNvPr id="214" name="Google Shape;214;p16"/>
          <p:cNvPicPr preferRelativeResize="0"/>
          <p:nvPr/>
        </p:nvPicPr>
        <p:blipFill>
          <a:blip r:embed="rId6">
            <a:alphaModFix/>
          </a:blip>
          <a:stretch>
            <a:fillRect/>
          </a:stretch>
        </p:blipFill>
        <p:spPr>
          <a:xfrm>
            <a:off x="6096000" y="54286"/>
            <a:ext cx="4820849" cy="2892965"/>
          </a:xfrm>
          <a:prstGeom prst="rect">
            <a:avLst/>
          </a:prstGeom>
          <a:noFill/>
          <a:ln>
            <a:noFill/>
          </a:ln>
        </p:spPr>
      </p:pic>
      <p:sp>
        <p:nvSpPr>
          <p:cNvPr id="215" name="Google Shape;215;p16"/>
          <p:cNvSpPr txBox="1"/>
          <p:nvPr/>
        </p:nvSpPr>
        <p:spPr>
          <a:xfrm>
            <a:off x="9216150" y="6477000"/>
            <a:ext cx="13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accent4"/>
                </a:solidFill>
              </a:rPr>
              <a:t>Koushiki Basu</a:t>
            </a:r>
            <a:endParaRPr sz="200">
              <a:solidFill>
                <a:schemeClr val="accent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7"/>
          <p:cNvSpPr/>
          <p:nvPr>
            <p:ph idx="12" type="sldNum"/>
          </p:nvPr>
        </p:nvSpPr>
        <p:spPr>
          <a:xfrm>
            <a:off x="10096500" y="6200875"/>
            <a:ext cx="487800" cy="3657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222" name="Google Shape;222;p17"/>
          <p:cNvPicPr preferRelativeResize="0"/>
          <p:nvPr/>
        </p:nvPicPr>
        <p:blipFill rotWithShape="1">
          <a:blip r:embed="rId3">
            <a:alphaModFix/>
          </a:blip>
          <a:srcRect b="5147" l="9797" r="13902" t="9345"/>
          <a:stretch/>
        </p:blipFill>
        <p:spPr>
          <a:xfrm>
            <a:off x="6096000" y="152399"/>
            <a:ext cx="5859922" cy="6566574"/>
          </a:xfrm>
          <a:prstGeom prst="rect">
            <a:avLst/>
          </a:prstGeom>
          <a:noFill/>
          <a:ln>
            <a:noFill/>
          </a:ln>
        </p:spPr>
      </p:pic>
      <p:pic>
        <p:nvPicPr>
          <p:cNvPr id="223" name="Google Shape;223;p17"/>
          <p:cNvPicPr preferRelativeResize="0"/>
          <p:nvPr/>
        </p:nvPicPr>
        <p:blipFill rotWithShape="1">
          <a:blip r:embed="rId4">
            <a:alphaModFix/>
          </a:blip>
          <a:srcRect b="0" l="0" r="7935" t="9066"/>
          <a:stretch/>
        </p:blipFill>
        <p:spPr>
          <a:xfrm>
            <a:off x="341050" y="1279500"/>
            <a:ext cx="5394650" cy="3552399"/>
          </a:xfrm>
          <a:prstGeom prst="rect">
            <a:avLst/>
          </a:prstGeom>
          <a:noFill/>
          <a:ln>
            <a:noFill/>
          </a:ln>
        </p:spPr>
      </p:pic>
      <p:sp>
        <p:nvSpPr>
          <p:cNvPr id="224" name="Google Shape;224;p17"/>
          <p:cNvSpPr/>
          <p:nvPr/>
        </p:nvSpPr>
        <p:spPr>
          <a:xfrm>
            <a:off x="8287575" y="3239050"/>
            <a:ext cx="420000" cy="510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5" name="Google Shape;225;p17"/>
          <p:cNvCxnSpPr/>
          <p:nvPr/>
        </p:nvCxnSpPr>
        <p:spPr>
          <a:xfrm rot="10800000">
            <a:off x="5748475" y="1289650"/>
            <a:ext cx="2549100" cy="1949400"/>
          </a:xfrm>
          <a:prstGeom prst="straightConnector1">
            <a:avLst/>
          </a:prstGeom>
          <a:noFill/>
          <a:ln cap="flat" cmpd="sng" w="28575">
            <a:solidFill>
              <a:srgbClr val="FF0000"/>
            </a:solidFill>
            <a:prstDash val="solid"/>
            <a:round/>
            <a:headEnd len="med" w="med" type="none"/>
            <a:tailEnd len="med" w="med" type="triangle"/>
          </a:ln>
        </p:spPr>
      </p:cxnSp>
      <p:cxnSp>
        <p:nvCxnSpPr>
          <p:cNvPr id="226" name="Google Shape;226;p17"/>
          <p:cNvCxnSpPr/>
          <p:nvPr/>
        </p:nvCxnSpPr>
        <p:spPr>
          <a:xfrm flipH="1">
            <a:off x="5738275" y="3749050"/>
            <a:ext cx="2559300" cy="1069500"/>
          </a:xfrm>
          <a:prstGeom prst="straightConnector1">
            <a:avLst/>
          </a:prstGeom>
          <a:noFill/>
          <a:ln cap="flat" cmpd="sng" w="28575">
            <a:solidFill>
              <a:srgbClr val="FF0000"/>
            </a:solidFill>
            <a:prstDash val="solid"/>
            <a:round/>
            <a:headEnd len="med" w="med" type="none"/>
            <a:tailEnd len="med" w="med" type="triangle"/>
          </a:ln>
        </p:spPr>
      </p:cxnSp>
      <p:sp>
        <p:nvSpPr>
          <p:cNvPr id="227" name="Google Shape;227;p17"/>
          <p:cNvSpPr txBox="1"/>
          <p:nvPr>
            <p:ph idx="10" type="dt"/>
          </p:nvPr>
        </p:nvSpPr>
        <p:spPr>
          <a:xfrm>
            <a:off x="4329925" y="6438900"/>
            <a:ext cx="1483800" cy="365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r>
              <a:rPr lang="en-US"/>
              <a:t>Tsu-Hao Fu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